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notesSlides/_rels/notesSlide2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13.xml.rels" ContentType="application/vnd.openxmlformats-package.relationships+xml"/>
  <Override PartName="/ppt/notesSlides/_rels/notesSlide20.xml.rels" ContentType="application/vnd.openxmlformats-package.relationships+xml"/>
  <Override PartName="/ppt/notesSlides/notesSlide2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108.xml" ContentType="application/vnd.openxmlformats-officedocument.presentationml.slide+xml"/>
  <Override PartName="/ppt/slides/slide107.xml" ContentType="application/vnd.openxmlformats-officedocument.presentationml.slide+xml"/>
  <Override PartName="/ppt/slides/slide106.xml" ContentType="application/vnd.openxmlformats-officedocument.presentationml.slide+xml"/>
  <Override PartName="/ppt/slides/slide105.xml" ContentType="application/vnd.openxmlformats-officedocument.presentationml.slide+xml"/>
  <Override PartName="/ppt/slides/slide99.xml" ContentType="application/vnd.openxmlformats-officedocument.presentationml.slide+xml"/>
  <Override PartName="/ppt/slides/slide9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89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55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_rels/slide104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43.xml.rels" ContentType="application/vnd.openxmlformats-package.relationships+xml"/>
  <Override PartName="/ppt/slides/_rels/slide99.xml.rels" ContentType="application/vnd.openxmlformats-package.relationships+xml"/>
  <Override PartName="/ppt/slides/_rels/slide42.xml.rels" ContentType="application/vnd.openxmlformats-package.relationships+xml"/>
  <Override PartName="/ppt/slides/_rels/slide98.xml.rels" ContentType="application/vnd.openxmlformats-package.relationships+xml"/>
  <Override PartName="/ppt/slides/_rels/slide41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95.xml.rels" ContentType="application/vnd.openxmlformats-package.relationships+xml"/>
  <Override PartName="/ppt/slides/_rels/slide36.xml.rels" ContentType="application/vnd.openxmlformats-package.relationships+xml"/>
  <Override PartName="/ppt/slides/_rels/slide94.xml.rels" ContentType="application/vnd.openxmlformats-package.relationships+xml"/>
  <Override PartName="/ppt/slides/_rels/slide35.xml.rels" ContentType="application/vnd.openxmlformats-package.relationships+xml"/>
  <Override PartName="/ppt/slides/_rels/slide93.xml.rels" ContentType="application/vnd.openxmlformats-package.relationships+xml"/>
  <Override PartName="/ppt/slides/_rels/slide77.xml.rels" ContentType="application/vnd.openxmlformats-package.relationships+xml"/>
  <Override PartName="/ppt/slides/_rels/slide34.xml.rels" ContentType="application/vnd.openxmlformats-package.relationships+xml"/>
  <Override PartName="/ppt/slides/_rels/slide92.xml.rels" ContentType="application/vnd.openxmlformats-package.relationships+xml"/>
  <Override PartName="/ppt/slides/_rels/slide91.xml.rels" ContentType="application/vnd.openxmlformats-package.relationships+xml"/>
  <Override PartName="/ppt/slides/_rels/slide26.xml.rels" ContentType="application/vnd.openxmlformats-package.relationships+xml"/>
  <Override PartName="/ppt/slides/_rels/slide58.xml.rels" ContentType="application/vnd.openxmlformats-package.relationships+xml"/>
  <Override PartName="/ppt/slides/_rels/slide101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0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82.xml.rels" ContentType="application/vnd.openxmlformats-package.relationships+xml"/>
  <Override PartName="/ppt/slides/_rels/slide45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85.xml.rels" ContentType="application/vnd.openxmlformats-package.relationships+xml"/>
  <Override PartName="/ppt/slides/_rels/slide25.xml.rels" ContentType="application/vnd.openxmlformats-package.relationships+xml"/>
  <Override PartName="/ppt/slides/_rels/slide7.xml.rels" ContentType="application/vnd.openxmlformats-package.relationships+xml"/>
  <Override PartName="/ppt/slides/_rels/slide84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4.xml.rels" ContentType="application/vnd.openxmlformats-package.relationships+xml"/>
  <Override PartName="/ppt/slides/_rels/slide68.xml.rels" ContentType="application/vnd.openxmlformats-package.relationships+xml"/>
  <Override PartName="/ppt/slides/_rels/slide102.xml.rels" ContentType="application/vnd.openxmlformats-package.relationships+xml"/>
  <Override PartName="/ppt/slides/_rels/slide12.xml.rels" ContentType="application/vnd.openxmlformats-package.relationships+xml"/>
  <Override PartName="/ppt/slides/_rels/slide70.xml.rels" ContentType="application/vnd.openxmlformats-package.relationships+xml"/>
  <Override PartName="/ppt/slides/_rels/slide33.xml.rels" ContentType="application/vnd.openxmlformats-package.relationships+xml"/>
  <Override PartName="/ppt/slides/_rels/slide19.xml.rels" ContentType="application/vnd.openxmlformats-package.relationships+xml"/>
  <Override PartName="/ppt/slides/_rels/slide39.xml.rels" ContentType="application/vnd.openxmlformats-package.relationships+xml"/>
  <Override PartName="/ppt/slides/_rels/slide90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83.xml.rels" ContentType="application/vnd.openxmlformats-package.relationships+xml"/>
  <Override PartName="/ppt/slides/_rels/slide69.xml.rels" ContentType="application/vnd.openxmlformats-package.relationships+xml"/>
  <Override PartName="/ppt/slides/_rels/slide103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2.xml.rels" ContentType="application/vnd.openxmlformats-package.relationships+xml"/>
  <Override PartName="/ppt/slides/_rels/slide22.xml.rels" ContentType="application/vnd.openxmlformats-package.relationships+xml"/>
  <Override PartName="/ppt/slides/_rels/slide80.xml.rels" ContentType="application/vnd.openxmlformats-package.relationships+xml"/>
  <Override PartName="/ppt/slides/_rels/slide15.xml.rels" ContentType="application/vnd.openxmlformats-package.relationships+xml"/>
  <Override PartName="/ppt/slides/_rels/slide44.xml.rels" ContentType="application/vnd.openxmlformats-package.relationships+xml"/>
  <Override PartName="/ppt/slides/_rels/slide1.xml.rels" ContentType="application/vnd.openxmlformats-package.relationships+xml"/>
  <Override PartName="/ppt/slides/_rels/slide40.xml.rels" ContentType="application/vnd.openxmlformats-package.relationships+xml"/>
  <Override PartName="/ppt/slides/_rels/slide97.xml.rels" ContentType="application/vnd.openxmlformats-package.relationships+xml"/>
  <Override PartName="/ppt/slides/_rels/slide113.xml.rels" ContentType="application/vnd.openxmlformats-package.relationships+xml"/>
  <Override PartName="/ppt/slides/_rels/slide23.xml.rels" ContentType="application/vnd.openxmlformats-package.relationships+xml"/>
  <Override PartName="/ppt/slides/_rels/slide81.xml.rels" ContentType="application/vnd.openxmlformats-package.relationships+xml"/>
  <Override PartName="/ppt/slides/_rels/slide16.xml.rels" ContentType="application/vnd.openxmlformats-package.relationships+xml"/>
  <Override PartName="/ppt/slides/_rels/slide110.xml.rels" ContentType="application/vnd.openxmlformats-package.relationships+xml"/>
  <Override PartName="/ppt/slides/_rels/slide20.xml.rels" ContentType="application/vnd.openxmlformats-package.relationships+xml"/>
  <Override PartName="/ppt/slides/_rels/slide111.xml.rels" ContentType="application/vnd.openxmlformats-package.relationships+xml"/>
  <Override PartName="/ppt/slides/_rels/slide21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105.xml.rels" ContentType="application/vnd.openxmlformats-package.relationships+xml"/>
  <Override PartName="/ppt/slides/_rels/slide52.xml.rels" ContentType="application/vnd.openxmlformats-package.relationships+xml"/>
  <Override PartName="/ppt/slides/_rels/slide106.xml.rels" ContentType="application/vnd.openxmlformats-package.relationships+xml"/>
  <Override PartName="/ppt/slides/_rels/slide53.xml.rels" ContentType="application/vnd.openxmlformats-package.relationships+xml"/>
  <Override PartName="/ppt/slides/_rels/slide107.xml.rels" ContentType="application/vnd.openxmlformats-package.relationships+xml"/>
  <Override PartName="/ppt/slides/_rels/slide54.xml.rels" ContentType="application/vnd.openxmlformats-package.relationships+xml"/>
  <Override PartName="/ppt/slides/_rels/slide108.xml.rels" ContentType="application/vnd.openxmlformats-package.relationships+xml"/>
  <Override PartName="/ppt/slides/_rels/slide55.xml.rels" ContentType="application/vnd.openxmlformats-package.relationships+xml"/>
  <Override PartName="/ppt/slides/_rels/slide109.xml.rels" ContentType="application/vnd.openxmlformats-package.relationships+xml"/>
  <Override PartName="/ppt/slides/_rels/slide56.xml.rels" ContentType="application/vnd.openxmlformats-package.relationships+xml"/>
  <Override PartName="/ppt/slides/_rels/slide59.xml.rels" ContentType="application/vnd.openxmlformats-package.relationships+xml"/>
  <Override PartName="/ppt/slides/_rels/slide3.xml.rels" ContentType="application/vnd.openxmlformats-package.relationships+xml"/>
  <Override PartName="/ppt/slides/_rels/slide60.xml.rels" ContentType="application/vnd.openxmlformats-package.relationships+xml"/>
  <Override PartName="/ppt/slides/_rels/slide79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65.xml.rels" ContentType="application/vnd.openxmlformats-package.relationships+xml"/>
  <Override PartName="/ppt/slides/_rels/slide9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57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8.xml.rels" ContentType="application/vnd.openxmlformats-package.relationships+xml"/>
  <Override PartName="/ppt/slides/_rels/slide30.xml.rels" ContentType="application/vnd.openxmlformats-package.relationships+xml"/>
  <Override PartName="/ppt/slides/_rels/slide87.xml.rels" ContentType="application/vnd.openxmlformats-package.relationships+xml"/>
  <Override PartName="/ppt/slides/_rels/slide31.xml.rels" ContentType="application/vnd.openxmlformats-package.relationships+xml"/>
  <Override PartName="/ppt/slides/_rels/slide88.xml.rels" ContentType="application/vnd.openxmlformats-package.relationships+xml"/>
  <Override PartName="/ppt/slides/_rels/slide32.xml.rels" ContentType="application/vnd.openxmlformats-package.relationships+xml"/>
  <Override PartName="/ppt/slides/_rels/slide89.xml.rels" ContentType="application/vnd.openxmlformats-package.relationships+xml"/>
  <Override PartName="/ppt/slides/slide6.xml" ContentType="application/vnd.openxmlformats-officedocument.presentationml.slide+xml"/>
  <Override PartName="/ppt/slides/slide54.xml" ContentType="application/vnd.openxmlformats-officedocument.presentationml.slide+xml"/>
  <Override PartName="/ppt/slides/slide20.xml" ContentType="application/vnd.openxmlformats-officedocument.presentationml.slide+xml"/>
  <Override PartName="/ppt/slides/slide79.xml" ContentType="application/vnd.openxmlformats-officedocument.presentationml.slide+xml"/>
  <Override PartName="/ppt/slides/slide9.xml" ContentType="application/vnd.openxmlformats-officedocument.presentationml.slide+xml"/>
  <Override PartName="/ppt/slides/slide57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s/slide56.xml" ContentType="application/vnd.openxmlformats-officedocument.presentationml.slide+xml"/>
  <Override PartName="/ppt/slides/slide109.xml" ContentType="application/vnd.openxmlformats-officedocument.presentationml.slide+xml"/>
  <Override PartName="/ppt/slides/slide10.xml" ContentType="application/vnd.openxmlformats-officedocument.presentationml.slide+xml"/>
  <Override PartName="/ppt/slides/slide104.xml" ContentType="application/vnd.openxmlformats-officedocument.presentationml.slide+xml"/>
  <Override PartName="/ppt/slides/slide69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9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52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90.xml" ContentType="application/vnd.openxmlformats-officedocument.presentationml.slide+xml"/>
  <Override PartName="/ppt/slides/slide16.xml" ContentType="application/vnd.openxmlformats-officedocument.presentationml.slide+xml"/>
  <Override PartName="/ppt/slides/slide91.xml" ContentType="application/vnd.openxmlformats-officedocument.presentationml.slide+xml"/>
  <Override PartName="/ppt/slides/slide17.xml" ContentType="application/vnd.openxmlformats-officedocument.presentationml.slide+xml"/>
  <Override PartName="/ppt/slides/slide92.xml" ContentType="application/vnd.openxmlformats-officedocument.presentationml.slide+xml"/>
  <Override PartName="/ppt/slides/slide18.xml" ContentType="application/vnd.openxmlformats-officedocument.presentationml.slide+xml"/>
  <Override PartName="/ppt/slides/slide93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100.xml" ContentType="application/vnd.openxmlformats-officedocument.presentationml.slide+xml"/>
  <Override PartName="/ppt/slides/slide65.xml" ContentType="application/vnd.openxmlformats-officedocument.presentationml.slide+xml"/>
  <Override PartName="/ppt/slides/slide101.xml" ContentType="application/vnd.openxmlformats-officedocument.presentationml.slide+xml"/>
  <Override PartName="/ppt/slides/slide66.xml" ContentType="application/vnd.openxmlformats-officedocument.presentationml.slide+xml"/>
  <Override PartName="/ppt/slides/slide102.xml" ContentType="application/vnd.openxmlformats-officedocument.presentationml.slide+xml"/>
  <Override PartName="/ppt/slides/slide67.xml" ContentType="application/vnd.openxmlformats-officedocument.presentationml.slide+xml"/>
  <Override PartName="/ppt/slides/slide103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110.xml" ContentType="application/vnd.openxmlformats-officedocument.presentationml.slide+xml"/>
  <Override PartName="/ppt/slides/slide75.xml" ContentType="application/vnd.openxmlformats-officedocument.presentationml.slide+xml"/>
  <Override PartName="/ppt/slides/slide111.xml" ContentType="application/vnd.openxmlformats-officedocument.presentationml.slide+xml"/>
  <Override PartName="/ppt/slides/slide76.xml" ContentType="application/vnd.openxmlformats-officedocument.presentationml.slide+xml"/>
  <Override PartName="/ppt/slides/slide112.xml" ContentType="application/vnd.openxmlformats-officedocument.presentationml.slide+xml"/>
  <Override PartName="/ppt/slides/slide77.xml" ContentType="application/vnd.openxmlformats-officedocument.presentationml.slide+xml"/>
  <Override PartName="/ppt/slides/slide113.xml" ContentType="application/vnd.openxmlformats-officedocument.presentationml.slide+xml"/>
  <Override PartName="/ppt/slides/slide7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50.png" ContentType="image/png"/>
  <Override PartName="/ppt/media/image49.png" ContentType="image/png"/>
  <Override PartName="/ppt/media/image23.png" ContentType="image/png"/>
  <Override PartName="/ppt/media/image8.png" ContentType="image/png"/>
  <Override PartName="/ppt/media/image21.png" ContentType="image/png"/>
  <Override PartName="/ppt/media/image6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31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48.png" ContentType="image/png"/>
  <Override PartName="/ppt/media/image5.jpeg" ContentType="image/jpeg"/>
  <Override PartName="/ppt/media/image4.png" ContentType="image/png"/>
  <Override PartName="/ppt/media/image39.png" ContentType="image/png"/>
  <Override PartName="/ppt/media/image1.jpeg" ContentType="image/jpeg"/>
  <Override PartName="/ppt/media/image41.png" ContentType="image/png"/>
  <Override PartName="/ppt/media/image11.png" ContentType="image/png"/>
  <Override PartName="/ppt/media/image16.png" ContentType="image/png"/>
  <Override PartName="/ppt/media/image3.jpeg" ContentType="image/jpeg"/>
  <Override PartName="/ppt/media/image28.png" ContentType="image/png"/>
  <Override PartName="/ppt/media/image22.png" ContentType="image/png"/>
  <Override PartName="/ppt/media/image7.png" ContentType="image/png"/>
  <Override PartName="/ppt/media/image2.png" ContentType="image/png"/>
  <Override PartName="/ppt/media/image37.png" ContentType="image/png"/>
  <Override PartName="/ppt/media/image9.png" ContentType="image/png"/>
  <Override PartName="/ppt/media/image24.png" ContentType="image/png"/>
  <Override PartName="/ppt/media/image10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2.png" ContentType="image/png"/>
  <Override PartName="/ppt/media/image15.jpeg" ContentType="image/jpe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8.png" ContentType="image/png"/>
  <Override PartName="/ppt/media/image40.png" ContentType="image/png"/>
  <Override PartName="/ppt/media/image42.jpeg" ContentType="image/jpe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_rels/item1.xml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C3070874-BDEC-42F8-B64C-8880A9AD72A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.xml"/><Relationship Id="rId4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13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13.xml"/><Relationship Id="rId4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.xml"/><Relationship Id="rId4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</p:spPr>
      </p:sp>
      <p:sp>
        <p:nvSpPr>
          <p:cNvPr id="3208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4440" cy="41133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09" name="CustomShape 3"/>
          <p:cNvSpPr/>
          <p:nvPr/>
        </p:nvSpPr>
        <p:spPr>
          <a:xfrm>
            <a:off x="0" y="8748000"/>
            <a:ext cx="630756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10" name="CustomShape 4"/>
          <p:cNvSpPr/>
          <p:nvPr/>
        </p:nvSpPr>
        <p:spPr>
          <a:xfrm>
            <a:off x="6309000" y="8748000"/>
            <a:ext cx="5461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6E0DDEB-97F1-41DC-93D2-0E745833CC81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CustomShape 1"/>
          <p:cNvSpPr/>
          <p:nvPr/>
        </p:nvSpPr>
        <p:spPr>
          <a:xfrm>
            <a:off x="0" y="0"/>
            <a:ext cx="2970360" cy="25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46" name="CustomShape 2"/>
          <p:cNvSpPr/>
          <p:nvPr/>
        </p:nvSpPr>
        <p:spPr>
          <a:xfrm>
            <a:off x="0" y="8748000"/>
            <a:ext cx="630756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(c) 2005 National Academy for Software Development - http://academy.devbg.org. All rights reserved. Unauthorized copying or re-distribution is strictly prohibited.*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47" name="CustomShape 3"/>
          <p:cNvSpPr/>
          <p:nvPr/>
        </p:nvSpPr>
        <p:spPr>
          <a:xfrm>
            <a:off x="6309000" y="8748000"/>
            <a:ext cx="5461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4A5AA45-98DC-4ECE-88FE-B22BD1990EED}" type="slidenum"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##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48" name="PlaceHolder 4"/>
          <p:cNvSpPr>
            <a:spLocks noGrp="1"/>
          </p:cNvSpPr>
          <p:nvPr>
            <p:ph type="sldImg"/>
          </p:nvPr>
        </p:nvSpPr>
        <p:spPr>
          <a:xfrm>
            <a:off x="301680" y="677880"/>
            <a:ext cx="6296040" cy="3543480"/>
          </a:xfrm>
          <a:prstGeom prst="rect">
            <a:avLst/>
          </a:prstGeom>
        </p:spPr>
      </p:sp>
      <p:sp>
        <p:nvSpPr>
          <p:cNvPr id="3249" name="PlaceHolder 5"/>
          <p:cNvSpPr>
            <a:spLocks noGrp="1"/>
          </p:cNvSpPr>
          <p:nvPr>
            <p:ph type="body"/>
          </p:nvPr>
        </p:nvSpPr>
        <p:spPr>
          <a:xfrm>
            <a:off x="917280" y="4448520"/>
            <a:ext cx="5056920" cy="4144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CustomShape 1"/>
          <p:cNvSpPr/>
          <p:nvPr/>
        </p:nvSpPr>
        <p:spPr>
          <a:xfrm>
            <a:off x="0" y="0"/>
            <a:ext cx="2970360" cy="25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51" name="CustomShape 2"/>
          <p:cNvSpPr/>
          <p:nvPr/>
        </p:nvSpPr>
        <p:spPr>
          <a:xfrm>
            <a:off x="0" y="8748000"/>
            <a:ext cx="630756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(c) 2005 National Academy for Software Development - http://academy.devbg.org. All rights reserved. Unauthorized copying or re-distribution is strictly prohibited.*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52" name="CustomShape 3"/>
          <p:cNvSpPr/>
          <p:nvPr/>
        </p:nvSpPr>
        <p:spPr>
          <a:xfrm>
            <a:off x="6309000" y="8748000"/>
            <a:ext cx="5461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68D9D34-7AF8-41BE-9090-55BB968A0748}" type="slidenum"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##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53" name="PlaceHolder 4"/>
          <p:cNvSpPr>
            <a:spLocks noGrp="1"/>
          </p:cNvSpPr>
          <p:nvPr>
            <p:ph type="sldImg"/>
          </p:nvPr>
        </p:nvSpPr>
        <p:spPr>
          <a:xfrm>
            <a:off x="301680" y="677880"/>
            <a:ext cx="6296040" cy="3543480"/>
          </a:xfrm>
          <a:prstGeom prst="rect">
            <a:avLst/>
          </a:prstGeom>
        </p:spPr>
      </p:sp>
      <p:sp>
        <p:nvSpPr>
          <p:cNvPr id="3254" name="PlaceHolder 5"/>
          <p:cNvSpPr>
            <a:spLocks noGrp="1"/>
          </p:cNvSpPr>
          <p:nvPr>
            <p:ph type="body"/>
          </p:nvPr>
        </p:nvSpPr>
        <p:spPr>
          <a:xfrm>
            <a:off x="917280" y="4448520"/>
            <a:ext cx="5056920" cy="4144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</p:spPr>
      </p:sp>
      <p:sp>
        <p:nvSpPr>
          <p:cNvPr id="3266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4440" cy="41133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67" name="CustomShape 3"/>
          <p:cNvSpPr/>
          <p:nvPr/>
        </p:nvSpPr>
        <p:spPr>
          <a:xfrm>
            <a:off x="0" y="8748000"/>
            <a:ext cx="630756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68" name="CustomShape 4"/>
          <p:cNvSpPr/>
          <p:nvPr/>
        </p:nvSpPr>
        <p:spPr>
          <a:xfrm>
            <a:off x="6309000" y="8748000"/>
            <a:ext cx="5461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C33C7FD-52D2-4EC0-BFD8-06A8F645609D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</p:spPr>
      </p:sp>
      <p:sp>
        <p:nvSpPr>
          <p:cNvPr id="3212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4440" cy="41133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13" name="CustomShape 3"/>
          <p:cNvSpPr/>
          <p:nvPr/>
        </p:nvSpPr>
        <p:spPr>
          <a:xfrm>
            <a:off x="0" y="8748000"/>
            <a:ext cx="630756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14" name="CustomShape 4"/>
          <p:cNvSpPr/>
          <p:nvPr/>
        </p:nvSpPr>
        <p:spPr>
          <a:xfrm>
            <a:off x="6309000" y="8748000"/>
            <a:ext cx="5461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E63386A-10EB-406C-BE1C-4038CAA7244A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" name="CustomShape 1"/>
          <p:cNvSpPr/>
          <p:nvPr/>
        </p:nvSpPr>
        <p:spPr>
          <a:xfrm>
            <a:off x="0" y="0"/>
            <a:ext cx="2970360" cy="25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56" name="CustomShape 2"/>
          <p:cNvSpPr/>
          <p:nvPr/>
        </p:nvSpPr>
        <p:spPr>
          <a:xfrm>
            <a:off x="0" y="8748000"/>
            <a:ext cx="630756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(c) 2005 National Academy for Software Development - http://academy.devbg.org. All rights reserved. Unauthorized copying or re-distribution is strictly prohibited.*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57" name="CustomShape 3"/>
          <p:cNvSpPr/>
          <p:nvPr/>
        </p:nvSpPr>
        <p:spPr>
          <a:xfrm>
            <a:off x="6309000" y="8748000"/>
            <a:ext cx="5461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62D5FF5-D6BE-4C89-A22D-45F7604F1D8B}" type="slidenum"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##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58" name="PlaceHolder 4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</p:spPr>
      </p:sp>
      <p:sp>
        <p:nvSpPr>
          <p:cNvPr id="3259" name="PlaceHolder 5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4440" cy="41133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0" y="0"/>
            <a:ext cx="2970360" cy="25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61" name="CustomShape 2"/>
          <p:cNvSpPr/>
          <p:nvPr/>
        </p:nvSpPr>
        <p:spPr>
          <a:xfrm>
            <a:off x="0" y="8748000"/>
            <a:ext cx="630756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(c) 2005 National Academy for Software Development - http://academy.devbg.org. All rights reserved. Unauthorized copying or re-distribution is strictly prohibited.*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62" name="CustomShape 3"/>
          <p:cNvSpPr/>
          <p:nvPr/>
        </p:nvSpPr>
        <p:spPr>
          <a:xfrm>
            <a:off x="6309000" y="8748000"/>
            <a:ext cx="5461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9FB4850-1148-499B-971B-71FC46B279D2}" type="slidenum"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##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63" name="PlaceHolder 4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440" cy="3427560"/>
          </a:xfrm>
          <a:prstGeom prst="rect">
            <a:avLst/>
          </a:prstGeom>
        </p:spPr>
      </p:sp>
      <p:sp>
        <p:nvSpPr>
          <p:cNvPr id="3264" name="PlaceHolder 5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4440" cy="41133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CustomShape 1"/>
          <p:cNvSpPr/>
          <p:nvPr/>
        </p:nvSpPr>
        <p:spPr>
          <a:xfrm>
            <a:off x="0" y="0"/>
            <a:ext cx="2970360" cy="25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16" name="CustomShape 2"/>
          <p:cNvSpPr/>
          <p:nvPr/>
        </p:nvSpPr>
        <p:spPr>
          <a:xfrm>
            <a:off x="0" y="8748000"/>
            <a:ext cx="630756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(c) 2005 National Academy for Software Development - http://academy.devbg.org. All rights reserved. Unauthorized copying or re-distribution is strictly prohibited.*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17" name="CustomShape 3"/>
          <p:cNvSpPr/>
          <p:nvPr/>
        </p:nvSpPr>
        <p:spPr>
          <a:xfrm>
            <a:off x="6309000" y="8748000"/>
            <a:ext cx="5461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E0A0EEB-EF33-4D8F-8089-7600DF855C98}" type="slidenum"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##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18" name="PlaceHolder 4"/>
          <p:cNvSpPr>
            <a:spLocks noGrp="1"/>
          </p:cNvSpPr>
          <p:nvPr>
            <p:ph type="sldImg"/>
          </p:nvPr>
        </p:nvSpPr>
        <p:spPr>
          <a:xfrm>
            <a:off x="301680" y="677880"/>
            <a:ext cx="6296040" cy="3543480"/>
          </a:xfrm>
          <a:prstGeom prst="rect">
            <a:avLst/>
          </a:prstGeom>
        </p:spPr>
      </p:sp>
      <p:sp>
        <p:nvSpPr>
          <p:cNvPr id="3219" name="PlaceHolder 5"/>
          <p:cNvSpPr>
            <a:spLocks noGrp="1"/>
          </p:cNvSpPr>
          <p:nvPr>
            <p:ph type="body"/>
          </p:nvPr>
        </p:nvSpPr>
        <p:spPr>
          <a:xfrm>
            <a:off x="917280" y="4448520"/>
            <a:ext cx="5056920" cy="4144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CustomShape 1"/>
          <p:cNvSpPr/>
          <p:nvPr/>
        </p:nvSpPr>
        <p:spPr>
          <a:xfrm>
            <a:off x="0" y="0"/>
            <a:ext cx="2970360" cy="25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21" name="CustomShape 2"/>
          <p:cNvSpPr/>
          <p:nvPr/>
        </p:nvSpPr>
        <p:spPr>
          <a:xfrm>
            <a:off x="0" y="8748000"/>
            <a:ext cx="630756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(c) 2005 National Academy for Software Development - http://academy.devbg.org. All rights reserved. Unauthorized copying or re-distribution is strictly prohibited.*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22" name="CustomShape 3"/>
          <p:cNvSpPr/>
          <p:nvPr/>
        </p:nvSpPr>
        <p:spPr>
          <a:xfrm>
            <a:off x="6309000" y="8748000"/>
            <a:ext cx="5461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D63CF3D-6CDA-490C-AC67-524EC5F3637F}" type="slidenum"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##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23" name="PlaceHolder 4"/>
          <p:cNvSpPr>
            <a:spLocks noGrp="1"/>
          </p:cNvSpPr>
          <p:nvPr>
            <p:ph type="sldImg"/>
          </p:nvPr>
        </p:nvSpPr>
        <p:spPr>
          <a:xfrm>
            <a:off x="301680" y="677880"/>
            <a:ext cx="6296040" cy="3543480"/>
          </a:xfrm>
          <a:prstGeom prst="rect">
            <a:avLst/>
          </a:prstGeom>
        </p:spPr>
      </p:sp>
      <p:sp>
        <p:nvSpPr>
          <p:cNvPr id="3224" name="PlaceHolder 5"/>
          <p:cNvSpPr>
            <a:spLocks noGrp="1"/>
          </p:cNvSpPr>
          <p:nvPr>
            <p:ph type="body"/>
          </p:nvPr>
        </p:nvSpPr>
        <p:spPr>
          <a:xfrm>
            <a:off x="917280" y="4448520"/>
            <a:ext cx="5056920" cy="4144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CustomShape 1"/>
          <p:cNvSpPr/>
          <p:nvPr/>
        </p:nvSpPr>
        <p:spPr>
          <a:xfrm>
            <a:off x="0" y="0"/>
            <a:ext cx="2970360" cy="25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26" name="CustomShape 2"/>
          <p:cNvSpPr/>
          <p:nvPr/>
        </p:nvSpPr>
        <p:spPr>
          <a:xfrm>
            <a:off x="0" y="8748000"/>
            <a:ext cx="630756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(c) 2005 National Academy for Software Development - http://academy.devbg.org. All rights reserved. Unauthorized copying or re-distribution is strictly prohibited.*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27" name="CustomShape 3"/>
          <p:cNvSpPr/>
          <p:nvPr/>
        </p:nvSpPr>
        <p:spPr>
          <a:xfrm>
            <a:off x="6309000" y="8748000"/>
            <a:ext cx="5461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0E95B5F-9763-4A4E-B328-3A27EEE77FD0}" type="slidenum"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##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28" name="PlaceHolder 4"/>
          <p:cNvSpPr>
            <a:spLocks noGrp="1"/>
          </p:cNvSpPr>
          <p:nvPr>
            <p:ph type="sldImg"/>
          </p:nvPr>
        </p:nvSpPr>
        <p:spPr>
          <a:xfrm>
            <a:off x="301680" y="677880"/>
            <a:ext cx="6296040" cy="3543480"/>
          </a:xfrm>
          <a:prstGeom prst="rect">
            <a:avLst/>
          </a:prstGeom>
        </p:spPr>
      </p:sp>
      <p:sp>
        <p:nvSpPr>
          <p:cNvPr id="3229" name="PlaceHolder 5"/>
          <p:cNvSpPr>
            <a:spLocks noGrp="1"/>
          </p:cNvSpPr>
          <p:nvPr>
            <p:ph type="body"/>
          </p:nvPr>
        </p:nvSpPr>
        <p:spPr>
          <a:xfrm>
            <a:off x="917280" y="4448520"/>
            <a:ext cx="5056920" cy="4144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CustomShape 1"/>
          <p:cNvSpPr/>
          <p:nvPr/>
        </p:nvSpPr>
        <p:spPr>
          <a:xfrm>
            <a:off x="0" y="0"/>
            <a:ext cx="2970360" cy="25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31" name="CustomShape 2"/>
          <p:cNvSpPr/>
          <p:nvPr/>
        </p:nvSpPr>
        <p:spPr>
          <a:xfrm>
            <a:off x="0" y="8748000"/>
            <a:ext cx="630756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(c) 2005 National Academy for Software Development - http://academy.devbg.org. All rights reserved. Unauthorized copying or re-distribution is strictly prohibited.*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32" name="CustomShape 3"/>
          <p:cNvSpPr/>
          <p:nvPr/>
        </p:nvSpPr>
        <p:spPr>
          <a:xfrm>
            <a:off x="6309000" y="8748000"/>
            <a:ext cx="5461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FDFB458-5C1D-4607-8048-2E6636F36263}" type="slidenum"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##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33" name="PlaceHolder 4"/>
          <p:cNvSpPr>
            <a:spLocks noGrp="1"/>
          </p:cNvSpPr>
          <p:nvPr>
            <p:ph type="sldImg"/>
          </p:nvPr>
        </p:nvSpPr>
        <p:spPr>
          <a:xfrm>
            <a:off x="301680" y="677880"/>
            <a:ext cx="6296040" cy="3543480"/>
          </a:xfrm>
          <a:prstGeom prst="rect">
            <a:avLst/>
          </a:prstGeom>
        </p:spPr>
      </p:sp>
      <p:sp>
        <p:nvSpPr>
          <p:cNvPr id="3234" name="PlaceHolder 5"/>
          <p:cNvSpPr>
            <a:spLocks noGrp="1"/>
          </p:cNvSpPr>
          <p:nvPr>
            <p:ph type="body"/>
          </p:nvPr>
        </p:nvSpPr>
        <p:spPr>
          <a:xfrm>
            <a:off x="917280" y="4448520"/>
            <a:ext cx="5056920" cy="4144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CustomShape 1"/>
          <p:cNvSpPr/>
          <p:nvPr/>
        </p:nvSpPr>
        <p:spPr>
          <a:xfrm>
            <a:off x="0" y="0"/>
            <a:ext cx="2970360" cy="25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36" name="CustomShape 2"/>
          <p:cNvSpPr/>
          <p:nvPr/>
        </p:nvSpPr>
        <p:spPr>
          <a:xfrm>
            <a:off x="0" y="8748000"/>
            <a:ext cx="630756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(c) 2005 National Academy for Software Development - http://academy.devbg.org. All rights reserved. Unauthorized copying or re-distribution is strictly prohibited.*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37" name="CustomShape 3"/>
          <p:cNvSpPr/>
          <p:nvPr/>
        </p:nvSpPr>
        <p:spPr>
          <a:xfrm>
            <a:off x="6309000" y="8748000"/>
            <a:ext cx="5461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04A6F66-4350-4DE8-8B7E-92658E850503}" type="slidenum"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##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38" name="PlaceHolder 4"/>
          <p:cNvSpPr>
            <a:spLocks noGrp="1"/>
          </p:cNvSpPr>
          <p:nvPr>
            <p:ph type="sldImg"/>
          </p:nvPr>
        </p:nvSpPr>
        <p:spPr>
          <a:xfrm>
            <a:off x="301680" y="677880"/>
            <a:ext cx="6296040" cy="3543480"/>
          </a:xfrm>
          <a:prstGeom prst="rect">
            <a:avLst/>
          </a:prstGeom>
        </p:spPr>
      </p:sp>
      <p:sp>
        <p:nvSpPr>
          <p:cNvPr id="3239" name="PlaceHolder 5"/>
          <p:cNvSpPr>
            <a:spLocks noGrp="1"/>
          </p:cNvSpPr>
          <p:nvPr>
            <p:ph type="body"/>
          </p:nvPr>
        </p:nvSpPr>
        <p:spPr>
          <a:xfrm>
            <a:off x="917280" y="4448520"/>
            <a:ext cx="5056920" cy="4144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0" name="CustomShape 1"/>
          <p:cNvSpPr/>
          <p:nvPr/>
        </p:nvSpPr>
        <p:spPr>
          <a:xfrm>
            <a:off x="0" y="0"/>
            <a:ext cx="2970360" cy="25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41" name="CustomShape 2"/>
          <p:cNvSpPr/>
          <p:nvPr/>
        </p:nvSpPr>
        <p:spPr>
          <a:xfrm>
            <a:off x="0" y="8748000"/>
            <a:ext cx="630756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(c) 2005 National Academy for Software Development - http://academy.devbg.org. All rights reserved. Unauthorized copying or re-distribution is strictly prohibited.*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42" name="CustomShape 3"/>
          <p:cNvSpPr/>
          <p:nvPr/>
        </p:nvSpPr>
        <p:spPr>
          <a:xfrm>
            <a:off x="6309000" y="8748000"/>
            <a:ext cx="5461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BDB259C-E5FF-46AB-A0AC-A1EEA29D65CE}" type="slidenum"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##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243" name="PlaceHolder 4"/>
          <p:cNvSpPr>
            <a:spLocks noGrp="1"/>
          </p:cNvSpPr>
          <p:nvPr>
            <p:ph type="sldImg"/>
          </p:nvPr>
        </p:nvSpPr>
        <p:spPr>
          <a:xfrm>
            <a:off x="301680" y="677880"/>
            <a:ext cx="6296040" cy="3543480"/>
          </a:xfrm>
          <a:prstGeom prst="rect">
            <a:avLst/>
          </a:prstGeom>
        </p:spPr>
      </p:sp>
      <p:sp>
        <p:nvSpPr>
          <p:cNvPr id="3244" name="PlaceHolder 5"/>
          <p:cNvSpPr>
            <a:spLocks noGrp="1"/>
          </p:cNvSpPr>
          <p:nvPr>
            <p:ph type="body"/>
          </p:nvPr>
        </p:nvSpPr>
        <p:spPr>
          <a:xfrm>
            <a:off x="917280" y="4448520"/>
            <a:ext cx="5056920" cy="4144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9" descr=""/>
          <p:cNvPicPr/>
          <p:nvPr/>
        </p:nvPicPr>
        <p:blipFill>
          <a:blip r:embed="rId3"/>
          <a:stretch/>
        </p:blipFill>
        <p:spPr>
          <a:xfrm>
            <a:off x="678600" y="2496240"/>
            <a:ext cx="2210760" cy="5504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7" descr=""/>
          <p:cNvPicPr/>
          <p:nvPr/>
        </p:nvPicPr>
        <p:blipFill>
          <a:blip r:embed="rId3"/>
          <a:stretch/>
        </p:blipFill>
        <p:spPr>
          <a:xfrm>
            <a:off x="9783000" y="319680"/>
            <a:ext cx="2210760" cy="55044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4" descr=""/>
          <p:cNvPicPr/>
          <p:nvPr/>
        </p:nvPicPr>
        <p:blipFill>
          <a:blip r:embed="rId3"/>
          <a:stretch/>
        </p:blipFill>
        <p:spPr>
          <a:xfrm>
            <a:off x="9783000" y="319680"/>
            <a:ext cx="2210760" cy="55044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hyperlink" Target="https://www.cs.usfca.edu/~galles/visualization/TopoSortDFS.html" TargetMode="External"/><Relationship Id="rId2" Type="http://schemas.openxmlformats.org/officeDocument/2006/relationships/slideLayout" Target="../slideLayouts/slideLayout13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5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://quickgraph.codeplex.com/" TargetMode="Externa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5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25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3732120" y="783720"/>
            <a:ext cx="7761960" cy="108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64000"/>
          </a:bodyPr>
          <a:p>
            <a:pPr algn="r">
              <a:lnSpc>
                <a:spcPct val="90000"/>
              </a:lnSpc>
            </a:pPr>
            <a:r>
              <a:rPr b="1" lang="en-US" sz="5400" spc="-1" strike="noStrike">
                <a:solidFill>
                  <a:srgbClr val="f6d18e"/>
                </a:solidFill>
                <a:latin typeface="Calibri"/>
                <a:ea typeface="DejaVu Sans"/>
              </a:rPr>
              <a:t>Graphs and Graph Algorithms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3732120" y="1995840"/>
            <a:ext cx="7761960" cy="12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55000"/>
          </a:bodyPr>
          <a:p>
            <a:pPr algn="r">
              <a:lnSpc>
                <a:spcPct val="105000"/>
              </a:lnSpc>
              <a:spcAft>
                <a:spcPts val="601"/>
              </a:spcAft>
            </a:pPr>
            <a:r>
              <a:rPr b="0" lang="en-US" sz="4000" spc="191" strike="noStrike">
                <a:solidFill>
                  <a:srgbClr val="f0a22e"/>
                </a:solidFill>
                <a:latin typeface="Calibri"/>
                <a:ea typeface="DejaVu Sans"/>
              </a:rPr>
              <a:t>Fundamentals, Terminology, Traversal, Algorithms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760320" y="4601160"/>
            <a:ext cx="3186000" cy="52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ee792a"/>
                </a:solidFill>
                <a:latin typeface="Calibri"/>
                <a:ea typeface="DejaVu Sans"/>
              </a:rPr>
              <a:t>SoftUni Team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760320" y="5070960"/>
            <a:ext cx="3186000" cy="44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300" spc="-1" strike="noStrike">
                <a:solidFill>
                  <a:srgbClr val="f4b36c"/>
                </a:solidFill>
                <a:latin typeface="Calibri"/>
                <a:ea typeface="DejaVu Sans"/>
              </a:rPr>
              <a:t>Technical Trainers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127" name="CustomShape 5"/>
          <p:cNvSpPr/>
          <p:nvPr/>
        </p:nvSpPr>
        <p:spPr>
          <a:xfrm>
            <a:off x="760320" y="5576040"/>
            <a:ext cx="318600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9daab"/>
                </a:solidFill>
                <a:latin typeface="Calibri"/>
                <a:ea typeface="DejaVu Sans"/>
              </a:rPr>
              <a:t>Software University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8" name="CustomShape 6"/>
          <p:cNvSpPr/>
          <p:nvPr/>
        </p:nvSpPr>
        <p:spPr>
          <a:xfrm>
            <a:off x="760320" y="5917320"/>
            <a:ext cx="3186000" cy="3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18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1"/>
              </a:rPr>
              <a:t>http://softuni.bg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CustomShape 7"/>
          <p:cNvSpPr/>
          <p:nvPr/>
        </p:nvSpPr>
        <p:spPr>
          <a:xfrm>
            <a:off x="821880" y="3310200"/>
            <a:ext cx="2174040" cy="759600"/>
          </a:xfrm>
          <a:prstGeom prst="roundRect">
            <a:avLst>
              <a:gd name="adj" fmla="val 3940"/>
            </a:avLst>
          </a:prstGeom>
          <a:blipFill rotWithShape="0">
            <a:blip r:embed="rId2"/>
            <a:stretch>
              <a:fillRect/>
            </a:stretch>
          </a:blipFill>
          <a:ln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30" name="Picture 18" descr=""/>
          <p:cNvPicPr/>
          <p:nvPr/>
        </p:nvPicPr>
        <p:blipFill>
          <a:blip r:embed="rId3"/>
          <a:stretch/>
        </p:blipFill>
        <p:spPr>
          <a:xfrm flipH="1">
            <a:off x="3885840" y="3870360"/>
            <a:ext cx="2132280" cy="2340000"/>
          </a:xfrm>
          <a:prstGeom prst="rect">
            <a:avLst/>
          </a:prstGeom>
          <a:ln>
            <a:noFill/>
          </a:ln>
        </p:spPr>
      </p:pic>
      <p:sp>
        <p:nvSpPr>
          <p:cNvPr id="131" name="CustomShape 8"/>
          <p:cNvSpPr/>
          <p:nvPr/>
        </p:nvSpPr>
        <p:spPr>
          <a:xfrm rot="576000">
            <a:off x="5070600" y="3684600"/>
            <a:ext cx="211500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85000"/>
              </a:lnSpc>
            </a:pPr>
            <a:r>
              <a:rPr b="1" lang="en-US" sz="2400" spc="41" strike="noStrike">
                <a:solidFill>
                  <a:srgbClr val="fefefd"/>
                </a:solidFill>
                <a:latin typeface="Calibri"/>
                <a:ea typeface="DejaVu Sans"/>
              </a:rPr>
              <a:t>Graph</a:t>
            </a:r>
            <a:br/>
            <a:r>
              <a:rPr b="1" lang="en-US" sz="2400" spc="41" strike="noStrike">
                <a:solidFill>
                  <a:srgbClr val="fefefd"/>
                </a:solidFill>
                <a:latin typeface="Calibri"/>
                <a:ea typeface="DejaVu Sans"/>
              </a:rPr>
              <a:t>Algorithms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2" name="Picture 15" descr=""/>
          <p:cNvPicPr/>
          <p:nvPr/>
        </p:nvPicPr>
        <p:blipFill>
          <a:blip r:embed="rId4"/>
          <a:stretch/>
        </p:blipFill>
        <p:spPr>
          <a:xfrm>
            <a:off x="8151840" y="3962520"/>
            <a:ext cx="2597040" cy="2096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00B2EB4-8745-4BEA-AB6C-8A66DD3E46C4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Cycle</a:t>
            </a:r>
            <a:endParaRPr b="0" lang="en-US" sz="34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Path that ends back at the starting node</a:t>
            </a:r>
            <a:endParaRPr b="0" lang="en-US" sz="32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Example of cycle: A, B, C, G, A</a:t>
            </a:r>
            <a:endParaRPr b="0" lang="en-US" sz="32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Simple path</a:t>
            </a:r>
            <a:endParaRPr b="0" lang="en-US" sz="34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No cycles in path</a:t>
            </a:r>
            <a:endParaRPr b="0" lang="en-US" sz="32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Acyclic graph</a:t>
            </a:r>
            <a:endParaRPr b="0" lang="en-US" sz="34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Graph with no cycles</a:t>
            </a:r>
            <a:endParaRPr b="0" lang="en-US" sz="32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Acyclic undirected graphs are trees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Graph Definitions (6)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317" name="Group 4"/>
          <p:cNvGrpSpPr/>
          <p:nvPr/>
        </p:nvGrpSpPr>
        <p:grpSpPr>
          <a:xfrm>
            <a:off x="6801480" y="3247920"/>
            <a:ext cx="3509280" cy="2465280"/>
            <a:chOff x="6801480" y="3247920"/>
            <a:chExt cx="3509280" cy="2465280"/>
          </a:xfrm>
        </p:grpSpPr>
        <p:sp>
          <p:nvSpPr>
            <p:cNvPr id="318" name="CustomShape 5"/>
            <p:cNvSpPr/>
            <p:nvPr/>
          </p:nvSpPr>
          <p:spPr>
            <a:xfrm>
              <a:off x="8203320" y="4238640"/>
              <a:ext cx="55656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G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19" name="CustomShape 6"/>
            <p:cNvSpPr/>
            <p:nvPr/>
          </p:nvSpPr>
          <p:spPr>
            <a:xfrm>
              <a:off x="8935200" y="3324240"/>
              <a:ext cx="61848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C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20" name="CustomShape 7"/>
            <p:cNvSpPr/>
            <p:nvPr/>
          </p:nvSpPr>
          <p:spPr>
            <a:xfrm>
              <a:off x="7639560" y="3247920"/>
              <a:ext cx="58680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B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21" name="CustomShape 8"/>
            <p:cNvSpPr/>
            <p:nvPr/>
          </p:nvSpPr>
          <p:spPr>
            <a:xfrm>
              <a:off x="6801480" y="4162320"/>
              <a:ext cx="55656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22" name="CustomShape 9"/>
            <p:cNvSpPr/>
            <p:nvPr/>
          </p:nvSpPr>
          <p:spPr>
            <a:xfrm flipH="1" flipV="1" rot="5400000">
              <a:off x="8592120" y="3884760"/>
              <a:ext cx="519840" cy="34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CustomShape 10"/>
            <p:cNvSpPr/>
            <p:nvPr/>
          </p:nvSpPr>
          <p:spPr>
            <a:xfrm rot="10800000">
              <a:off x="8229600" y="3527280"/>
              <a:ext cx="705600" cy="7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CustomShape 11"/>
            <p:cNvSpPr/>
            <p:nvPr/>
          </p:nvSpPr>
          <p:spPr>
            <a:xfrm flipV="1" rot="16200000">
              <a:off x="7852680" y="3884760"/>
              <a:ext cx="514440" cy="349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12"/>
            <p:cNvSpPr/>
            <p:nvPr/>
          </p:nvSpPr>
          <p:spPr>
            <a:xfrm>
              <a:off x="7359480" y="4440600"/>
              <a:ext cx="842400" cy="7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13"/>
            <p:cNvSpPr/>
            <p:nvPr/>
          </p:nvSpPr>
          <p:spPr>
            <a:xfrm rot="5400000">
              <a:off x="7242480" y="3759120"/>
              <a:ext cx="519840" cy="446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CustomShape 14"/>
            <p:cNvSpPr/>
            <p:nvPr/>
          </p:nvSpPr>
          <p:spPr>
            <a:xfrm>
              <a:off x="7345440" y="5153040"/>
              <a:ext cx="58680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H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28" name="CustomShape 15"/>
            <p:cNvSpPr/>
            <p:nvPr/>
          </p:nvSpPr>
          <p:spPr>
            <a:xfrm flipH="1">
              <a:off x="7846200" y="4713120"/>
              <a:ext cx="435960" cy="519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CustomShape 16"/>
            <p:cNvSpPr/>
            <p:nvPr/>
          </p:nvSpPr>
          <p:spPr>
            <a:xfrm>
              <a:off x="8990640" y="5158440"/>
              <a:ext cx="58680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N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30" name="CustomShape 17"/>
            <p:cNvSpPr/>
            <p:nvPr/>
          </p:nvSpPr>
          <p:spPr>
            <a:xfrm>
              <a:off x="8679600" y="4713120"/>
              <a:ext cx="395640" cy="525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" name="CustomShape 18"/>
            <p:cNvSpPr/>
            <p:nvPr/>
          </p:nvSpPr>
          <p:spPr>
            <a:xfrm flipH="1">
              <a:off x="8759880" y="4516560"/>
              <a:ext cx="961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CustomShape 19"/>
            <p:cNvSpPr/>
            <p:nvPr/>
          </p:nvSpPr>
          <p:spPr>
            <a:xfrm>
              <a:off x="9723960" y="4238640"/>
              <a:ext cx="58680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K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33" name="CustomShape 20"/>
            <p:cNvSpPr/>
            <p:nvPr/>
          </p:nvSpPr>
          <p:spPr>
            <a:xfrm flipH="1">
              <a:off x="9491400" y="4713120"/>
              <a:ext cx="315720" cy="525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4" name="CustomShape 21"/>
          <p:cNvSpPr/>
          <p:nvPr/>
        </p:nvSpPr>
        <p:spPr>
          <a:xfrm>
            <a:off x="6536880" y="2909160"/>
            <a:ext cx="3419640" cy="2185920"/>
          </a:xfrm>
          <a:custGeom>
            <a:avLst/>
            <a:gdLst/>
            <a:ahLst/>
            <a:rect l="l" t="t" r="r" b="b"/>
            <a:pathLst>
              <a:path w="3421063" h="2273300">
                <a:moveTo>
                  <a:pt x="0" y="1616075"/>
                </a:moveTo>
                <a:cubicBezTo>
                  <a:pt x="15081" y="1220788"/>
                  <a:pt x="228601" y="1031874"/>
                  <a:pt x="457201" y="777874"/>
                </a:cubicBezTo>
                <a:cubicBezTo>
                  <a:pt x="685801" y="523874"/>
                  <a:pt x="950914" y="184150"/>
                  <a:pt x="1371601" y="92075"/>
                </a:cubicBezTo>
                <a:cubicBezTo>
                  <a:pt x="1792288" y="0"/>
                  <a:pt x="2651125" y="85724"/>
                  <a:pt x="2981325" y="225424"/>
                </a:cubicBezTo>
                <a:cubicBezTo>
                  <a:pt x="3311525" y="365124"/>
                  <a:pt x="3421063" y="546100"/>
                  <a:pt x="3352801" y="930275"/>
                </a:cubicBezTo>
                <a:cubicBezTo>
                  <a:pt x="3236914" y="1238250"/>
                  <a:pt x="2705101" y="1958975"/>
                  <a:pt x="2209801" y="2149475"/>
                </a:cubicBezTo>
                <a:cubicBezTo>
                  <a:pt x="1733551" y="2273300"/>
                  <a:pt x="658813" y="2095499"/>
                  <a:pt x="381001" y="2073274"/>
                </a:cubicBezTo>
              </a:path>
            </a:pathLst>
          </a:custGeom>
          <a:noFill/>
          <a:ln w="63360">
            <a:solidFill>
              <a:schemeClr val="tx1">
                <a:lumMod val="40000"/>
                <a:lumOff val="60000"/>
              </a:schemeClr>
            </a:solidFill>
            <a:round/>
            <a:tailEnd len="med" type="triangle" w="med"/>
          </a:ln>
          <a:effectLst>
            <a:outerShdw algn="ctr" blurRad="63500" dir="5400000" dist="50760" rotWithShape="0">
              <a:schemeClr val="bg1">
                <a:lumMod val="95000"/>
                <a:lumOff val="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CustomShape 1"/>
          <p:cNvSpPr/>
          <p:nvPr/>
        </p:nvSpPr>
        <p:spPr>
          <a:xfrm>
            <a:off x="3939120" y="5354640"/>
            <a:ext cx="5658840" cy="1085400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001" name="Group 2"/>
          <p:cNvGrpSpPr/>
          <p:nvPr/>
        </p:nvGrpSpPr>
        <p:grpSpPr>
          <a:xfrm>
            <a:off x="4146480" y="1752480"/>
            <a:ext cx="5266080" cy="3198960"/>
            <a:chOff x="4146480" y="1752480"/>
            <a:chExt cx="5266080" cy="3198960"/>
          </a:xfrm>
        </p:grpSpPr>
        <p:sp>
          <p:nvSpPr>
            <p:cNvPr id="3002" name="CustomShape 3"/>
            <p:cNvSpPr/>
            <p:nvPr/>
          </p:nvSpPr>
          <p:spPr>
            <a:xfrm>
              <a:off x="4146480" y="426708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C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03" name="CustomShape 4"/>
            <p:cNvSpPr/>
            <p:nvPr/>
          </p:nvSpPr>
          <p:spPr>
            <a:xfrm>
              <a:off x="6475320" y="342900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D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04" name="CustomShape 5"/>
            <p:cNvSpPr/>
            <p:nvPr/>
          </p:nvSpPr>
          <p:spPr>
            <a:xfrm>
              <a:off x="8456760" y="426708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F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05" name="CustomShape 6"/>
            <p:cNvSpPr/>
            <p:nvPr/>
          </p:nvSpPr>
          <p:spPr>
            <a:xfrm>
              <a:off x="7161120" y="3772080"/>
              <a:ext cx="1394280" cy="594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6" name="CustomShape 7"/>
            <p:cNvSpPr/>
            <p:nvPr/>
          </p:nvSpPr>
          <p:spPr>
            <a:xfrm flipH="1">
              <a:off x="4811760" y="3772080"/>
              <a:ext cx="1660680" cy="684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7" name="CustomShape 8"/>
            <p:cNvSpPr/>
            <p:nvPr/>
          </p:nvSpPr>
          <p:spPr>
            <a:xfrm>
              <a:off x="4832280" y="4610160"/>
              <a:ext cx="3622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8" name="CustomShape 9"/>
            <p:cNvSpPr/>
            <p:nvPr/>
          </p:nvSpPr>
          <p:spPr>
            <a:xfrm>
              <a:off x="8728200" y="175248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E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09" name="CustomShape 10"/>
            <p:cNvSpPr/>
            <p:nvPr/>
          </p:nvSpPr>
          <p:spPr>
            <a:xfrm flipH="1">
              <a:off x="7059240" y="2337840"/>
              <a:ext cx="1766160" cy="119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10" name="CustomShape 1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582312E-31C4-4B0A-967C-53C5DF7A8ABF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011" name="CustomShape 12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f3be60"/>
                </a:solidFill>
                <a:latin typeface="Calibri"/>
                <a:ea typeface="DejaVu Sans"/>
              </a:rPr>
              <a:t>Step #5: Find a Node with No Incoming Edges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3012" name="CustomShape 1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3" name="CustomShape 14"/>
          <p:cNvSpPr/>
          <p:nvPr/>
        </p:nvSpPr>
        <p:spPr>
          <a:xfrm>
            <a:off x="416880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14" name="CustomShape 15"/>
          <p:cNvSpPr/>
          <p:nvPr/>
        </p:nvSpPr>
        <p:spPr>
          <a:xfrm>
            <a:off x="2055960" y="5562720"/>
            <a:ext cx="760680" cy="67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15" name="CustomShape 16"/>
          <p:cNvSpPr/>
          <p:nvPr/>
        </p:nvSpPr>
        <p:spPr>
          <a:xfrm>
            <a:off x="505836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16" name="CustomShape 17"/>
          <p:cNvSpPr/>
          <p:nvPr/>
        </p:nvSpPr>
        <p:spPr>
          <a:xfrm flipH="1">
            <a:off x="9692280" y="1899720"/>
            <a:ext cx="631080" cy="3794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017" name="CustomShape 18"/>
          <p:cNvSpPr/>
          <p:nvPr/>
        </p:nvSpPr>
        <p:spPr>
          <a:xfrm>
            <a:off x="4341960" y="1284120"/>
            <a:ext cx="3084480" cy="1523520"/>
          </a:xfrm>
          <a:prstGeom prst="wedgeRoundRectCallout">
            <a:avLst>
              <a:gd name="adj1" fmla="val 83937"/>
              <a:gd name="adj2" fmla="val -654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The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E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is the only node without incoming edges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CustomShape 1"/>
          <p:cNvSpPr/>
          <p:nvPr/>
        </p:nvSpPr>
        <p:spPr>
          <a:xfrm>
            <a:off x="3939120" y="5354640"/>
            <a:ext cx="5658840" cy="1085400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019" name="Group 2"/>
          <p:cNvGrpSpPr/>
          <p:nvPr/>
        </p:nvGrpSpPr>
        <p:grpSpPr>
          <a:xfrm>
            <a:off x="4146480" y="1752480"/>
            <a:ext cx="5266080" cy="3198960"/>
            <a:chOff x="4146480" y="1752480"/>
            <a:chExt cx="5266080" cy="3198960"/>
          </a:xfrm>
        </p:grpSpPr>
        <p:sp>
          <p:nvSpPr>
            <p:cNvPr id="3020" name="CustomShape 3"/>
            <p:cNvSpPr/>
            <p:nvPr/>
          </p:nvSpPr>
          <p:spPr>
            <a:xfrm>
              <a:off x="4146480" y="426708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C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21" name="CustomShape 4"/>
            <p:cNvSpPr/>
            <p:nvPr/>
          </p:nvSpPr>
          <p:spPr>
            <a:xfrm>
              <a:off x="6475320" y="342900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D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22" name="CustomShape 5"/>
            <p:cNvSpPr/>
            <p:nvPr/>
          </p:nvSpPr>
          <p:spPr>
            <a:xfrm>
              <a:off x="8456760" y="426708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F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23" name="CustomShape 6"/>
            <p:cNvSpPr/>
            <p:nvPr/>
          </p:nvSpPr>
          <p:spPr>
            <a:xfrm>
              <a:off x="7161120" y="3772080"/>
              <a:ext cx="1394280" cy="594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4" name="CustomShape 7"/>
            <p:cNvSpPr/>
            <p:nvPr/>
          </p:nvSpPr>
          <p:spPr>
            <a:xfrm flipH="1">
              <a:off x="4811760" y="3772080"/>
              <a:ext cx="1660680" cy="684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5" name="CustomShape 8"/>
            <p:cNvSpPr/>
            <p:nvPr/>
          </p:nvSpPr>
          <p:spPr>
            <a:xfrm>
              <a:off x="4832280" y="4610160"/>
              <a:ext cx="3622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6" name="CustomShape 9"/>
            <p:cNvSpPr/>
            <p:nvPr/>
          </p:nvSpPr>
          <p:spPr>
            <a:xfrm>
              <a:off x="8728200" y="175248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E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27" name="CustomShape 10"/>
            <p:cNvSpPr/>
            <p:nvPr/>
          </p:nvSpPr>
          <p:spPr>
            <a:xfrm flipH="1">
              <a:off x="7059240" y="2337840"/>
              <a:ext cx="1766160" cy="119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28" name="CustomShape 1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40722A9-0B72-4D43-8094-A1EAB4AE119D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029" name="CustomShape 12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Step #6: Remove Node E with Its Edges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30" name="CustomShape 1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1" name="CustomShape 14"/>
          <p:cNvSpPr/>
          <p:nvPr/>
        </p:nvSpPr>
        <p:spPr>
          <a:xfrm>
            <a:off x="416880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32" name="CustomShape 15"/>
          <p:cNvSpPr/>
          <p:nvPr/>
        </p:nvSpPr>
        <p:spPr>
          <a:xfrm>
            <a:off x="2055960" y="5562720"/>
            <a:ext cx="760680" cy="67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33" name="CustomShape 16"/>
          <p:cNvSpPr/>
          <p:nvPr/>
        </p:nvSpPr>
        <p:spPr>
          <a:xfrm>
            <a:off x="505836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34" name="CustomShape 17"/>
          <p:cNvSpPr/>
          <p:nvPr/>
        </p:nvSpPr>
        <p:spPr>
          <a:xfrm flipH="1">
            <a:off x="9697320" y="1932120"/>
            <a:ext cx="1044000" cy="4238640"/>
          </a:xfrm>
          <a:custGeom>
            <a:avLst/>
            <a:gdLst/>
            <a:ahLst/>
            <a:rect l="l" t="t" r="r" b="b"/>
            <a:pathLst>
              <a:path w="1234658" h="4367324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lose/>
                <a:moveTo>
                  <a:pt x="1234657" y="304800"/>
                </a:moveTo>
                <a:cubicBezTo>
                  <a:pt x="597589" y="304800"/>
                  <a:pt x="67922" y="1256404"/>
                  <a:pt x="19050" y="2291404"/>
                </a:cubicBezTo>
                <a:cubicBezTo>
                  <a:pt x="1058" y="1910377"/>
                  <a:pt x="50894" y="1376580"/>
                  <a:pt x="162583" y="1040543"/>
                </a:cubicBezTo>
                <a:cubicBezTo>
                  <a:pt x="375677" y="399409"/>
                  <a:pt x="787189" y="0"/>
                  <a:pt x="1234658" y="1"/>
                </a:cubicBezTo>
                <a:cubicBezTo>
                  <a:pt x="1234658" y="101601"/>
                  <a:pt x="1234657" y="203200"/>
                  <a:pt x="1234657" y="304800"/>
                </a:cubicBezTo>
                <a:close/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ubicBezTo>
                  <a:pt x="15457" y="889433"/>
                  <a:pt x="561311" y="0"/>
                  <a:pt x="1234657" y="0"/>
                </a:cubicBezTo>
                <a:lnTo>
                  <a:pt x="1234657" y="304800"/>
                </a:lnTo>
                <a:cubicBezTo>
                  <a:pt x="597589" y="304800"/>
                  <a:pt x="48872" y="1104004"/>
                  <a:pt x="0" y="213900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5" name="CustomShape 18"/>
          <p:cNvSpPr/>
          <p:nvPr/>
        </p:nvSpPr>
        <p:spPr>
          <a:xfrm>
            <a:off x="594792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E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3036" name="Group 19"/>
          <p:cNvGrpSpPr/>
          <p:nvPr/>
        </p:nvGrpSpPr>
        <p:grpSpPr>
          <a:xfrm>
            <a:off x="8779680" y="1803960"/>
            <a:ext cx="641520" cy="609480"/>
            <a:chOff x="8779680" y="1803960"/>
            <a:chExt cx="641520" cy="609480"/>
          </a:xfrm>
        </p:grpSpPr>
        <p:sp>
          <p:nvSpPr>
            <p:cNvPr id="3037" name="Line 20"/>
            <p:cNvSpPr/>
            <p:nvPr/>
          </p:nvSpPr>
          <p:spPr>
            <a:xfrm>
              <a:off x="8779680" y="180396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38" name="Line 21"/>
            <p:cNvSpPr/>
            <p:nvPr/>
          </p:nvSpPr>
          <p:spPr>
            <a:xfrm flipH="1">
              <a:off x="8779680" y="180396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039" name="Group 22"/>
          <p:cNvGrpSpPr/>
          <p:nvPr/>
        </p:nvGrpSpPr>
        <p:grpSpPr>
          <a:xfrm>
            <a:off x="7877520" y="2671920"/>
            <a:ext cx="363960" cy="354960"/>
            <a:chOff x="7877520" y="2671920"/>
            <a:chExt cx="363960" cy="354960"/>
          </a:xfrm>
        </p:grpSpPr>
        <p:sp>
          <p:nvSpPr>
            <p:cNvPr id="3040" name="Line 23"/>
            <p:cNvSpPr/>
            <p:nvPr/>
          </p:nvSpPr>
          <p:spPr>
            <a:xfrm>
              <a:off x="7907760" y="2671920"/>
              <a:ext cx="333720" cy="35496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41" name="Line 24"/>
            <p:cNvSpPr/>
            <p:nvPr/>
          </p:nvSpPr>
          <p:spPr>
            <a:xfrm flipH="1">
              <a:off x="7877520" y="2671920"/>
              <a:ext cx="363960" cy="35496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2" name="Group 1"/>
          <p:cNvGrpSpPr/>
          <p:nvPr/>
        </p:nvGrpSpPr>
        <p:grpSpPr>
          <a:xfrm>
            <a:off x="4146480" y="3429000"/>
            <a:ext cx="4994640" cy="1522440"/>
            <a:chOff x="4146480" y="3429000"/>
            <a:chExt cx="4994640" cy="1522440"/>
          </a:xfrm>
        </p:grpSpPr>
        <p:sp>
          <p:nvSpPr>
            <p:cNvPr id="3043" name="CustomShape 2"/>
            <p:cNvSpPr/>
            <p:nvPr/>
          </p:nvSpPr>
          <p:spPr>
            <a:xfrm>
              <a:off x="4146480" y="426708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C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44" name="CustomShape 3"/>
            <p:cNvSpPr/>
            <p:nvPr/>
          </p:nvSpPr>
          <p:spPr>
            <a:xfrm>
              <a:off x="6475320" y="342900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D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45" name="CustomShape 4"/>
            <p:cNvSpPr/>
            <p:nvPr/>
          </p:nvSpPr>
          <p:spPr>
            <a:xfrm>
              <a:off x="8456760" y="426708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F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46" name="CustomShape 5"/>
            <p:cNvSpPr/>
            <p:nvPr/>
          </p:nvSpPr>
          <p:spPr>
            <a:xfrm>
              <a:off x="7161120" y="3772080"/>
              <a:ext cx="1394280" cy="594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7" name="CustomShape 6"/>
            <p:cNvSpPr/>
            <p:nvPr/>
          </p:nvSpPr>
          <p:spPr>
            <a:xfrm flipH="1">
              <a:off x="4811760" y="3772080"/>
              <a:ext cx="1660680" cy="684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8" name="CustomShape 7"/>
            <p:cNvSpPr/>
            <p:nvPr/>
          </p:nvSpPr>
          <p:spPr>
            <a:xfrm>
              <a:off x="4832280" y="4610160"/>
              <a:ext cx="3622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49" name="CustomShape 8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3B9BBB4-0394-4A3C-A90E-FD736DED5907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050" name="CustomShape 9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f3be60"/>
                </a:solidFill>
                <a:latin typeface="Calibri"/>
                <a:ea typeface="DejaVu Sans"/>
              </a:rPr>
              <a:t>Step #7: Find a Node with No Incoming Edges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3051" name="CustomShape 10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2" name="CustomShape 11"/>
          <p:cNvSpPr/>
          <p:nvPr/>
        </p:nvSpPr>
        <p:spPr>
          <a:xfrm>
            <a:off x="2055960" y="5562720"/>
            <a:ext cx="760680" cy="67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53" name="CustomShape 12"/>
          <p:cNvSpPr/>
          <p:nvPr/>
        </p:nvSpPr>
        <p:spPr>
          <a:xfrm flipH="1" rot="20236800">
            <a:off x="7250040" y="3203280"/>
            <a:ext cx="631080" cy="3798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9d9d9d"/>
              </a:gs>
              <a:gs pos="100000">
                <a:srgbClr val="909090"/>
              </a:gs>
            </a:gsLst>
            <a:lin ang="6768000"/>
          </a:gradFill>
          <a:ln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054" name="CustomShape 13"/>
          <p:cNvSpPr/>
          <p:nvPr/>
        </p:nvSpPr>
        <p:spPr>
          <a:xfrm>
            <a:off x="2460240" y="1828800"/>
            <a:ext cx="3084480" cy="1523520"/>
          </a:xfrm>
          <a:prstGeom prst="wedgeRoundRectCallout">
            <a:avLst>
              <a:gd name="adj1" fmla="val 73765"/>
              <a:gd name="adj2" fmla="val 57004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The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D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is the only node without incoming edges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55" name="CustomShape 14"/>
          <p:cNvSpPr/>
          <p:nvPr/>
        </p:nvSpPr>
        <p:spPr>
          <a:xfrm>
            <a:off x="3939120" y="5354640"/>
            <a:ext cx="5658840" cy="1085400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6" name="CustomShape 15"/>
          <p:cNvSpPr/>
          <p:nvPr/>
        </p:nvSpPr>
        <p:spPr>
          <a:xfrm>
            <a:off x="416880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57" name="CustomShape 16"/>
          <p:cNvSpPr/>
          <p:nvPr/>
        </p:nvSpPr>
        <p:spPr>
          <a:xfrm>
            <a:off x="505836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58" name="CustomShape 17"/>
          <p:cNvSpPr/>
          <p:nvPr/>
        </p:nvSpPr>
        <p:spPr>
          <a:xfrm>
            <a:off x="594792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CustomShape 1"/>
          <p:cNvSpPr/>
          <p:nvPr/>
        </p:nvSpPr>
        <p:spPr>
          <a:xfrm>
            <a:off x="3939120" y="5354640"/>
            <a:ext cx="5658840" cy="1085400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060" name="Group 2"/>
          <p:cNvGrpSpPr/>
          <p:nvPr/>
        </p:nvGrpSpPr>
        <p:grpSpPr>
          <a:xfrm>
            <a:off x="4146480" y="3429000"/>
            <a:ext cx="4994640" cy="1522440"/>
            <a:chOff x="4146480" y="3429000"/>
            <a:chExt cx="4994640" cy="1522440"/>
          </a:xfrm>
        </p:grpSpPr>
        <p:sp>
          <p:nvSpPr>
            <p:cNvPr id="3061" name="CustomShape 3"/>
            <p:cNvSpPr/>
            <p:nvPr/>
          </p:nvSpPr>
          <p:spPr>
            <a:xfrm>
              <a:off x="4146480" y="426708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C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62" name="CustomShape 4"/>
            <p:cNvSpPr/>
            <p:nvPr/>
          </p:nvSpPr>
          <p:spPr>
            <a:xfrm>
              <a:off x="6475320" y="342900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D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63" name="CustomShape 5"/>
            <p:cNvSpPr/>
            <p:nvPr/>
          </p:nvSpPr>
          <p:spPr>
            <a:xfrm>
              <a:off x="8456760" y="426708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F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64" name="CustomShape 6"/>
            <p:cNvSpPr/>
            <p:nvPr/>
          </p:nvSpPr>
          <p:spPr>
            <a:xfrm>
              <a:off x="7161120" y="3772080"/>
              <a:ext cx="1394280" cy="594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5" name="CustomShape 7"/>
            <p:cNvSpPr/>
            <p:nvPr/>
          </p:nvSpPr>
          <p:spPr>
            <a:xfrm flipH="1">
              <a:off x="4811760" y="3772080"/>
              <a:ext cx="1660680" cy="684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6" name="CustomShape 8"/>
            <p:cNvSpPr/>
            <p:nvPr/>
          </p:nvSpPr>
          <p:spPr>
            <a:xfrm>
              <a:off x="4832280" y="4610160"/>
              <a:ext cx="3622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67" name="CustomShape 9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0F49077-07E6-4476-839A-0AF1AA8077C1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068" name="CustomShape 10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Step #8: Remove Node D with Its Edges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69" name="CustomShape 11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0" name="CustomShape 12"/>
          <p:cNvSpPr/>
          <p:nvPr/>
        </p:nvSpPr>
        <p:spPr>
          <a:xfrm>
            <a:off x="416880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71" name="CustomShape 13"/>
          <p:cNvSpPr/>
          <p:nvPr/>
        </p:nvSpPr>
        <p:spPr>
          <a:xfrm>
            <a:off x="2055960" y="5562720"/>
            <a:ext cx="760680" cy="67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72" name="CustomShape 14"/>
          <p:cNvSpPr/>
          <p:nvPr/>
        </p:nvSpPr>
        <p:spPr>
          <a:xfrm>
            <a:off x="505836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73" name="CustomShape 15"/>
          <p:cNvSpPr/>
          <p:nvPr/>
        </p:nvSpPr>
        <p:spPr>
          <a:xfrm flipH="1">
            <a:off x="7322760" y="3540600"/>
            <a:ext cx="3418560" cy="2630160"/>
          </a:xfrm>
          <a:custGeom>
            <a:avLst/>
            <a:gdLst/>
            <a:ahLst/>
            <a:rect l="l" t="t" r="r" b="b"/>
            <a:pathLst>
              <a:path w="4039342" h="4436342">
                <a:moveTo>
                  <a:pt x="15457" y="2055622"/>
                </a:moveTo>
                <a:cubicBezTo>
                  <a:pt x="15457" y="2961510"/>
                  <a:pt x="391558" y="3752671"/>
                  <a:pt x="929857" y="3979143"/>
                </a:cubicBezTo>
                <a:lnTo>
                  <a:pt x="929857" y="3826742"/>
                </a:lnTo>
                <a:lnTo>
                  <a:pt x="1234657" y="4194625"/>
                </a:lnTo>
                <a:lnTo>
                  <a:pt x="929857" y="4436342"/>
                </a:lnTo>
                <a:lnTo>
                  <a:pt x="929857" y="4283942"/>
                </a:lnTo>
                <a:cubicBezTo>
                  <a:pt x="391558" y="4057470"/>
                  <a:pt x="15457" y="3266309"/>
                  <a:pt x="15457" y="2360421"/>
                </a:cubicBezTo>
                <a:lnTo>
                  <a:pt x="15457" y="2055622"/>
                </a:lnTo>
                <a:close/>
                <a:moveTo>
                  <a:pt x="4023222" y="258788"/>
                </a:moveTo>
                <a:cubicBezTo>
                  <a:pt x="3386154" y="258788"/>
                  <a:pt x="67922" y="1325422"/>
                  <a:pt x="19050" y="2360422"/>
                </a:cubicBezTo>
                <a:cubicBezTo>
                  <a:pt x="1058" y="1979395"/>
                  <a:pt x="179845" y="1652657"/>
                  <a:pt x="630031" y="1247600"/>
                </a:cubicBezTo>
                <a:cubicBezTo>
                  <a:pt x="1181621" y="928552"/>
                  <a:pt x="3591873" y="-1"/>
                  <a:pt x="4039342" y="0"/>
                </a:cubicBezTo>
                <a:cubicBezTo>
                  <a:pt x="4039342" y="101600"/>
                  <a:pt x="4023222" y="157188"/>
                  <a:pt x="4023222" y="258788"/>
                </a:cubicBezTo>
                <a:close/>
                <a:moveTo>
                  <a:pt x="15457" y="2055622"/>
                </a:moveTo>
                <a:cubicBezTo>
                  <a:pt x="15457" y="2961510"/>
                  <a:pt x="391558" y="3752671"/>
                  <a:pt x="929857" y="3979143"/>
                </a:cubicBezTo>
                <a:lnTo>
                  <a:pt x="929857" y="3826742"/>
                </a:lnTo>
                <a:lnTo>
                  <a:pt x="1234657" y="4194625"/>
                </a:lnTo>
                <a:lnTo>
                  <a:pt x="929857" y="4436342"/>
                </a:lnTo>
                <a:lnTo>
                  <a:pt x="929857" y="4283942"/>
                </a:lnTo>
                <a:cubicBezTo>
                  <a:pt x="391558" y="4057470"/>
                  <a:pt x="15457" y="3266309"/>
                  <a:pt x="15457" y="2360421"/>
                </a:cubicBezTo>
                <a:lnTo>
                  <a:pt x="15457" y="2055622"/>
                </a:lnTo>
                <a:cubicBezTo>
                  <a:pt x="15457" y="958451"/>
                  <a:pt x="3365996" y="0"/>
                  <a:pt x="4039342" y="0"/>
                </a:cubicBezTo>
                <a:cubicBezTo>
                  <a:pt x="4039342" y="93931"/>
                  <a:pt x="4039341" y="187863"/>
                  <a:pt x="4039341" y="281794"/>
                </a:cubicBezTo>
                <a:cubicBezTo>
                  <a:pt x="3402273" y="281794"/>
                  <a:pt x="48872" y="1173022"/>
                  <a:pt x="0" y="2208022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4" name="CustomShape 16"/>
          <p:cNvSpPr/>
          <p:nvPr/>
        </p:nvSpPr>
        <p:spPr>
          <a:xfrm>
            <a:off x="594792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E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3075" name="Group 17"/>
          <p:cNvGrpSpPr/>
          <p:nvPr/>
        </p:nvGrpSpPr>
        <p:grpSpPr>
          <a:xfrm>
            <a:off x="6517800" y="3466440"/>
            <a:ext cx="641160" cy="609840"/>
            <a:chOff x="6517800" y="3466440"/>
            <a:chExt cx="641160" cy="609840"/>
          </a:xfrm>
        </p:grpSpPr>
        <p:sp>
          <p:nvSpPr>
            <p:cNvPr id="3076" name="Line 18"/>
            <p:cNvSpPr/>
            <p:nvPr/>
          </p:nvSpPr>
          <p:spPr>
            <a:xfrm>
              <a:off x="6517800" y="346644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77" name="Line 19"/>
            <p:cNvSpPr/>
            <p:nvPr/>
          </p:nvSpPr>
          <p:spPr>
            <a:xfrm flipH="1">
              <a:off x="6517800" y="346644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078" name="Group 20"/>
          <p:cNvGrpSpPr/>
          <p:nvPr/>
        </p:nvGrpSpPr>
        <p:grpSpPr>
          <a:xfrm>
            <a:off x="5578200" y="3899160"/>
            <a:ext cx="363960" cy="354960"/>
            <a:chOff x="5578200" y="3899160"/>
            <a:chExt cx="363960" cy="354960"/>
          </a:xfrm>
        </p:grpSpPr>
        <p:sp>
          <p:nvSpPr>
            <p:cNvPr id="3079" name="Line 21"/>
            <p:cNvSpPr/>
            <p:nvPr/>
          </p:nvSpPr>
          <p:spPr>
            <a:xfrm>
              <a:off x="5608440" y="3899160"/>
              <a:ext cx="333720" cy="35496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80" name="Line 22"/>
            <p:cNvSpPr/>
            <p:nvPr/>
          </p:nvSpPr>
          <p:spPr>
            <a:xfrm flipH="1">
              <a:off x="5578200" y="3899160"/>
              <a:ext cx="363960" cy="35496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081" name="Group 23"/>
          <p:cNvGrpSpPr/>
          <p:nvPr/>
        </p:nvGrpSpPr>
        <p:grpSpPr>
          <a:xfrm>
            <a:off x="7630920" y="3858120"/>
            <a:ext cx="363600" cy="355320"/>
            <a:chOff x="7630920" y="3858120"/>
            <a:chExt cx="363600" cy="355320"/>
          </a:xfrm>
        </p:grpSpPr>
        <p:sp>
          <p:nvSpPr>
            <p:cNvPr id="3082" name="Line 24"/>
            <p:cNvSpPr/>
            <p:nvPr/>
          </p:nvSpPr>
          <p:spPr>
            <a:xfrm>
              <a:off x="7660800" y="3858120"/>
              <a:ext cx="333720" cy="35532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83" name="Line 25"/>
            <p:cNvSpPr/>
            <p:nvPr/>
          </p:nvSpPr>
          <p:spPr>
            <a:xfrm flipH="1">
              <a:off x="7630920" y="3858120"/>
              <a:ext cx="363600" cy="35532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84" name="CustomShape 26"/>
          <p:cNvSpPr/>
          <p:nvPr/>
        </p:nvSpPr>
        <p:spPr>
          <a:xfrm>
            <a:off x="683784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5" name="Group 1"/>
          <p:cNvGrpSpPr/>
          <p:nvPr/>
        </p:nvGrpSpPr>
        <p:grpSpPr>
          <a:xfrm>
            <a:off x="4146480" y="4267080"/>
            <a:ext cx="4994640" cy="684360"/>
            <a:chOff x="4146480" y="4267080"/>
            <a:chExt cx="4994640" cy="684360"/>
          </a:xfrm>
        </p:grpSpPr>
        <p:sp>
          <p:nvSpPr>
            <p:cNvPr id="3086" name="CustomShape 2"/>
            <p:cNvSpPr/>
            <p:nvPr/>
          </p:nvSpPr>
          <p:spPr>
            <a:xfrm>
              <a:off x="4146480" y="426708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C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87" name="CustomShape 3"/>
            <p:cNvSpPr/>
            <p:nvPr/>
          </p:nvSpPr>
          <p:spPr>
            <a:xfrm>
              <a:off x="8456760" y="426708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F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088" name="CustomShape 4"/>
            <p:cNvSpPr/>
            <p:nvPr/>
          </p:nvSpPr>
          <p:spPr>
            <a:xfrm>
              <a:off x="4832280" y="4610160"/>
              <a:ext cx="3622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89" name="CustomShape 5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90F0D9B-D0C2-4968-B9DB-654EADF1EAA8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090" name="CustomShape 6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f3be60"/>
                </a:solidFill>
                <a:latin typeface="Calibri"/>
                <a:ea typeface="DejaVu Sans"/>
              </a:rPr>
              <a:t>Step #9: Find a Node with No Incoming Edges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3091" name="CustomShape 7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2" name="CustomShape 8"/>
          <p:cNvSpPr/>
          <p:nvPr/>
        </p:nvSpPr>
        <p:spPr>
          <a:xfrm>
            <a:off x="2055960" y="5562720"/>
            <a:ext cx="760680" cy="67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93" name="CustomShape 9"/>
          <p:cNvSpPr/>
          <p:nvPr/>
        </p:nvSpPr>
        <p:spPr>
          <a:xfrm flipH="1" rot="10800000">
            <a:off x="3306600" y="4421160"/>
            <a:ext cx="631080" cy="3794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9d9d9d"/>
              </a:gs>
              <a:gs pos="100000">
                <a:srgbClr val="909090"/>
              </a:gs>
            </a:gsLst>
            <a:lin ang="16200000"/>
          </a:gradFill>
          <a:ln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094" name="CustomShape 10"/>
          <p:cNvSpPr/>
          <p:nvPr/>
        </p:nvSpPr>
        <p:spPr>
          <a:xfrm>
            <a:off x="1082880" y="2153520"/>
            <a:ext cx="3084480" cy="1523520"/>
          </a:xfrm>
          <a:prstGeom prst="wedgeRoundRectCallout">
            <a:avLst>
              <a:gd name="adj1" fmla="val 46344"/>
              <a:gd name="adj2" fmla="val 7937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The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C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is the only node without incoming edges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95" name="CustomShape 11"/>
          <p:cNvSpPr/>
          <p:nvPr/>
        </p:nvSpPr>
        <p:spPr>
          <a:xfrm>
            <a:off x="3939120" y="5354640"/>
            <a:ext cx="5658840" cy="1085400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6" name="CustomShape 12"/>
          <p:cNvSpPr/>
          <p:nvPr/>
        </p:nvSpPr>
        <p:spPr>
          <a:xfrm>
            <a:off x="416880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97" name="CustomShape 13"/>
          <p:cNvSpPr/>
          <p:nvPr/>
        </p:nvSpPr>
        <p:spPr>
          <a:xfrm>
            <a:off x="505836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98" name="CustomShape 14"/>
          <p:cNvSpPr/>
          <p:nvPr/>
        </p:nvSpPr>
        <p:spPr>
          <a:xfrm>
            <a:off x="594792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99" name="CustomShape 15"/>
          <p:cNvSpPr/>
          <p:nvPr/>
        </p:nvSpPr>
        <p:spPr>
          <a:xfrm>
            <a:off x="683784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CustomShape 1"/>
          <p:cNvSpPr/>
          <p:nvPr/>
        </p:nvSpPr>
        <p:spPr>
          <a:xfrm>
            <a:off x="3939120" y="5354640"/>
            <a:ext cx="5658840" cy="1085400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101" name="Group 2"/>
          <p:cNvGrpSpPr/>
          <p:nvPr/>
        </p:nvGrpSpPr>
        <p:grpSpPr>
          <a:xfrm>
            <a:off x="4146480" y="4267080"/>
            <a:ext cx="4994640" cy="684360"/>
            <a:chOff x="4146480" y="4267080"/>
            <a:chExt cx="4994640" cy="684360"/>
          </a:xfrm>
        </p:grpSpPr>
        <p:sp>
          <p:nvSpPr>
            <p:cNvPr id="3102" name="CustomShape 3"/>
            <p:cNvSpPr/>
            <p:nvPr/>
          </p:nvSpPr>
          <p:spPr>
            <a:xfrm>
              <a:off x="4146480" y="426708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C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103" name="CustomShape 4"/>
            <p:cNvSpPr/>
            <p:nvPr/>
          </p:nvSpPr>
          <p:spPr>
            <a:xfrm>
              <a:off x="8456760" y="426708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F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104" name="CustomShape 5"/>
            <p:cNvSpPr/>
            <p:nvPr/>
          </p:nvSpPr>
          <p:spPr>
            <a:xfrm>
              <a:off x="4832280" y="4610160"/>
              <a:ext cx="3622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05" name="CustomShape 6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BAC61A5-466C-4487-83E6-8FAB4B35C419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106" name="CustomShape 7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Step #10: Remove Node C with Its Edges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07" name="CustomShape 8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8" name="CustomShape 9"/>
          <p:cNvSpPr/>
          <p:nvPr/>
        </p:nvSpPr>
        <p:spPr>
          <a:xfrm>
            <a:off x="416880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09" name="CustomShape 10"/>
          <p:cNvSpPr/>
          <p:nvPr/>
        </p:nvSpPr>
        <p:spPr>
          <a:xfrm>
            <a:off x="2055960" y="5562720"/>
            <a:ext cx="760680" cy="67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10" name="CustomShape 11"/>
          <p:cNvSpPr/>
          <p:nvPr/>
        </p:nvSpPr>
        <p:spPr>
          <a:xfrm>
            <a:off x="505836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11" name="CustomShape 12"/>
          <p:cNvSpPr/>
          <p:nvPr/>
        </p:nvSpPr>
        <p:spPr>
          <a:xfrm>
            <a:off x="594792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E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3112" name="Group 13"/>
          <p:cNvGrpSpPr/>
          <p:nvPr/>
        </p:nvGrpSpPr>
        <p:grpSpPr>
          <a:xfrm>
            <a:off x="4172040" y="4299120"/>
            <a:ext cx="641160" cy="609480"/>
            <a:chOff x="4172040" y="4299120"/>
            <a:chExt cx="641160" cy="609480"/>
          </a:xfrm>
        </p:grpSpPr>
        <p:sp>
          <p:nvSpPr>
            <p:cNvPr id="3113" name="Line 14"/>
            <p:cNvSpPr/>
            <p:nvPr/>
          </p:nvSpPr>
          <p:spPr>
            <a:xfrm>
              <a:off x="4172040" y="429912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14" name="Line 15"/>
            <p:cNvSpPr/>
            <p:nvPr/>
          </p:nvSpPr>
          <p:spPr>
            <a:xfrm flipH="1">
              <a:off x="4172040" y="429912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115" name="Group 16"/>
          <p:cNvGrpSpPr/>
          <p:nvPr/>
        </p:nvGrpSpPr>
        <p:grpSpPr>
          <a:xfrm>
            <a:off x="6565680" y="4425840"/>
            <a:ext cx="363600" cy="355320"/>
            <a:chOff x="6565680" y="4425840"/>
            <a:chExt cx="363600" cy="355320"/>
          </a:xfrm>
        </p:grpSpPr>
        <p:sp>
          <p:nvSpPr>
            <p:cNvPr id="3116" name="Line 17"/>
            <p:cNvSpPr/>
            <p:nvPr/>
          </p:nvSpPr>
          <p:spPr>
            <a:xfrm>
              <a:off x="6595920" y="4425840"/>
              <a:ext cx="333360" cy="35532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17" name="Line 18"/>
            <p:cNvSpPr/>
            <p:nvPr/>
          </p:nvSpPr>
          <p:spPr>
            <a:xfrm flipH="1">
              <a:off x="6565680" y="4425840"/>
              <a:ext cx="363600" cy="35532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18" name="CustomShape 19"/>
          <p:cNvSpPr/>
          <p:nvPr/>
        </p:nvSpPr>
        <p:spPr>
          <a:xfrm>
            <a:off x="683784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19" name="CustomShape 20"/>
          <p:cNvSpPr/>
          <p:nvPr/>
        </p:nvSpPr>
        <p:spPr>
          <a:xfrm>
            <a:off x="2955240" y="4440240"/>
            <a:ext cx="846360" cy="1591920"/>
          </a:xfrm>
          <a:custGeom>
            <a:avLst/>
            <a:gdLst/>
            <a:ahLst/>
            <a:rect l="l" t="t" r="r" b="b"/>
            <a:pathLst>
              <a:path w="1234658" h="4367324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lose/>
                <a:moveTo>
                  <a:pt x="1234657" y="685329"/>
                </a:moveTo>
                <a:cubicBezTo>
                  <a:pt x="597589" y="685329"/>
                  <a:pt x="67922" y="1256404"/>
                  <a:pt x="19050" y="2291404"/>
                </a:cubicBezTo>
                <a:cubicBezTo>
                  <a:pt x="1058" y="1910377"/>
                  <a:pt x="50894" y="1376580"/>
                  <a:pt x="162583" y="1040543"/>
                </a:cubicBezTo>
                <a:cubicBezTo>
                  <a:pt x="375677" y="399409"/>
                  <a:pt x="787189" y="0"/>
                  <a:pt x="1234658" y="1"/>
                </a:cubicBezTo>
                <a:cubicBezTo>
                  <a:pt x="1234658" y="101601"/>
                  <a:pt x="1234657" y="583729"/>
                  <a:pt x="1234657" y="685329"/>
                </a:cubicBezTo>
                <a:close/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ubicBezTo>
                  <a:pt x="15457" y="889433"/>
                  <a:pt x="561311" y="0"/>
                  <a:pt x="1234657" y="0"/>
                </a:cubicBezTo>
                <a:lnTo>
                  <a:pt x="1234657" y="643050"/>
                </a:lnTo>
                <a:cubicBezTo>
                  <a:pt x="597589" y="643050"/>
                  <a:pt x="48872" y="1104004"/>
                  <a:pt x="0" y="213900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0" name="CustomShape 21"/>
          <p:cNvSpPr/>
          <p:nvPr/>
        </p:nvSpPr>
        <p:spPr>
          <a:xfrm>
            <a:off x="772740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C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1" name="CustomShape 1"/>
          <p:cNvSpPr/>
          <p:nvPr/>
        </p:nvSpPr>
        <p:spPr>
          <a:xfrm>
            <a:off x="8456760" y="426708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F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22" name="CustomShape 2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4BB9BD7-B197-41B0-9237-24170AB18A53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123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f3be60"/>
                </a:solidFill>
                <a:latin typeface="Calibri"/>
                <a:ea typeface="DejaVu Sans"/>
              </a:rPr>
              <a:t>Step #11: Find a Node with No Incoming Edges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3124" name="CustomShape 4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5" name="CustomShape 5"/>
          <p:cNvSpPr/>
          <p:nvPr/>
        </p:nvSpPr>
        <p:spPr>
          <a:xfrm>
            <a:off x="2055960" y="5562720"/>
            <a:ext cx="760680" cy="67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26" name="CustomShape 6"/>
          <p:cNvSpPr/>
          <p:nvPr/>
        </p:nvSpPr>
        <p:spPr>
          <a:xfrm flipH="1" rot="10800000">
            <a:off x="7594560" y="4421160"/>
            <a:ext cx="631080" cy="3794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9d9d9d"/>
              </a:gs>
              <a:gs pos="100000">
                <a:srgbClr val="909090"/>
              </a:gs>
            </a:gsLst>
            <a:lin ang="16200000"/>
          </a:gradFill>
          <a:ln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3127" name="CustomShape 7"/>
          <p:cNvSpPr/>
          <p:nvPr/>
        </p:nvSpPr>
        <p:spPr>
          <a:xfrm>
            <a:off x="5370840" y="2153520"/>
            <a:ext cx="3084480" cy="1523520"/>
          </a:xfrm>
          <a:prstGeom prst="wedgeRoundRectCallout">
            <a:avLst>
              <a:gd name="adj1" fmla="val 46344"/>
              <a:gd name="adj2" fmla="val 7937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The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F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is the only node without incoming edges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28" name="CustomShape 8"/>
          <p:cNvSpPr/>
          <p:nvPr/>
        </p:nvSpPr>
        <p:spPr>
          <a:xfrm>
            <a:off x="3939120" y="5354640"/>
            <a:ext cx="5658840" cy="1085400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9" name="CustomShape 9"/>
          <p:cNvSpPr/>
          <p:nvPr/>
        </p:nvSpPr>
        <p:spPr>
          <a:xfrm>
            <a:off x="416880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30" name="CustomShape 10"/>
          <p:cNvSpPr/>
          <p:nvPr/>
        </p:nvSpPr>
        <p:spPr>
          <a:xfrm>
            <a:off x="505836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31" name="CustomShape 11"/>
          <p:cNvSpPr/>
          <p:nvPr/>
        </p:nvSpPr>
        <p:spPr>
          <a:xfrm>
            <a:off x="594792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32" name="CustomShape 12"/>
          <p:cNvSpPr/>
          <p:nvPr/>
        </p:nvSpPr>
        <p:spPr>
          <a:xfrm>
            <a:off x="683784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33" name="CustomShape 13"/>
          <p:cNvSpPr/>
          <p:nvPr/>
        </p:nvSpPr>
        <p:spPr>
          <a:xfrm>
            <a:off x="772740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C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CustomShape 1"/>
          <p:cNvSpPr/>
          <p:nvPr/>
        </p:nvSpPr>
        <p:spPr>
          <a:xfrm>
            <a:off x="3939120" y="5354640"/>
            <a:ext cx="5658840" cy="1085400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5" name="CustomShape 2"/>
          <p:cNvSpPr/>
          <p:nvPr/>
        </p:nvSpPr>
        <p:spPr>
          <a:xfrm>
            <a:off x="8456760" y="426708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F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36" name="CustomShape 3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6B13C85-FEEB-4034-B31D-A8B1F87A3AE8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137" name="CustomShape 4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Step #12: Remove Node F with Its Edges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38" name="CustomShape 5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9" name="CustomShape 6"/>
          <p:cNvSpPr/>
          <p:nvPr/>
        </p:nvSpPr>
        <p:spPr>
          <a:xfrm>
            <a:off x="416880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40" name="CustomShape 7"/>
          <p:cNvSpPr/>
          <p:nvPr/>
        </p:nvSpPr>
        <p:spPr>
          <a:xfrm>
            <a:off x="2055960" y="5562720"/>
            <a:ext cx="760680" cy="67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41" name="CustomShape 8"/>
          <p:cNvSpPr/>
          <p:nvPr/>
        </p:nvSpPr>
        <p:spPr>
          <a:xfrm>
            <a:off x="505836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42" name="CustomShape 9"/>
          <p:cNvSpPr/>
          <p:nvPr/>
        </p:nvSpPr>
        <p:spPr>
          <a:xfrm>
            <a:off x="594792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E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3143" name="Group 10"/>
          <p:cNvGrpSpPr/>
          <p:nvPr/>
        </p:nvGrpSpPr>
        <p:grpSpPr>
          <a:xfrm>
            <a:off x="8496360" y="4318200"/>
            <a:ext cx="641160" cy="609840"/>
            <a:chOff x="8496360" y="4318200"/>
            <a:chExt cx="641160" cy="609840"/>
          </a:xfrm>
        </p:grpSpPr>
        <p:sp>
          <p:nvSpPr>
            <p:cNvPr id="3144" name="Line 11"/>
            <p:cNvSpPr/>
            <p:nvPr/>
          </p:nvSpPr>
          <p:spPr>
            <a:xfrm>
              <a:off x="8496360" y="431820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45" name="Line 12"/>
            <p:cNvSpPr/>
            <p:nvPr/>
          </p:nvSpPr>
          <p:spPr>
            <a:xfrm flipH="1">
              <a:off x="8496360" y="431820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46" name="CustomShape 13"/>
          <p:cNvSpPr/>
          <p:nvPr/>
        </p:nvSpPr>
        <p:spPr>
          <a:xfrm>
            <a:off x="683784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47" name="CustomShape 14"/>
          <p:cNvSpPr/>
          <p:nvPr/>
        </p:nvSpPr>
        <p:spPr>
          <a:xfrm flipH="1">
            <a:off x="9354960" y="4440240"/>
            <a:ext cx="1107360" cy="1591920"/>
          </a:xfrm>
          <a:custGeom>
            <a:avLst/>
            <a:gdLst/>
            <a:ahLst/>
            <a:rect l="l" t="t" r="r" b="b"/>
            <a:pathLst>
              <a:path w="1920052" h="4367321">
                <a:moveTo>
                  <a:pt x="15457" y="1986601"/>
                </a:moveTo>
                <a:cubicBezTo>
                  <a:pt x="15457" y="2892489"/>
                  <a:pt x="391558" y="3683650"/>
                  <a:pt x="929857" y="3910122"/>
                </a:cubicBezTo>
                <a:lnTo>
                  <a:pt x="929857" y="3757721"/>
                </a:lnTo>
                <a:lnTo>
                  <a:pt x="1234657" y="4125604"/>
                </a:lnTo>
                <a:lnTo>
                  <a:pt x="929857" y="4367321"/>
                </a:lnTo>
                <a:lnTo>
                  <a:pt x="929857" y="4214921"/>
                </a:lnTo>
                <a:cubicBezTo>
                  <a:pt x="391558" y="3988449"/>
                  <a:pt x="15457" y="3197288"/>
                  <a:pt x="15457" y="2291400"/>
                </a:cubicBezTo>
                <a:lnTo>
                  <a:pt x="15457" y="1986601"/>
                </a:lnTo>
                <a:close/>
                <a:moveTo>
                  <a:pt x="1896418" y="722735"/>
                </a:moveTo>
                <a:cubicBezTo>
                  <a:pt x="1259350" y="722735"/>
                  <a:pt x="67922" y="1256401"/>
                  <a:pt x="19050" y="2291401"/>
                </a:cubicBezTo>
                <a:cubicBezTo>
                  <a:pt x="1058" y="1910374"/>
                  <a:pt x="98162" y="1488801"/>
                  <a:pt x="304387" y="1152765"/>
                </a:cubicBezTo>
                <a:cubicBezTo>
                  <a:pt x="635652" y="549042"/>
                  <a:pt x="1448949" y="37406"/>
                  <a:pt x="1896418" y="37407"/>
                </a:cubicBezTo>
                <a:lnTo>
                  <a:pt x="1896418" y="722735"/>
                </a:lnTo>
                <a:close/>
                <a:moveTo>
                  <a:pt x="15457" y="1986601"/>
                </a:moveTo>
                <a:cubicBezTo>
                  <a:pt x="15457" y="2892489"/>
                  <a:pt x="391558" y="3683650"/>
                  <a:pt x="929857" y="3910122"/>
                </a:cubicBezTo>
                <a:lnTo>
                  <a:pt x="929857" y="3757721"/>
                </a:lnTo>
                <a:lnTo>
                  <a:pt x="1234657" y="4125604"/>
                </a:lnTo>
                <a:lnTo>
                  <a:pt x="929857" y="4367321"/>
                </a:lnTo>
                <a:lnTo>
                  <a:pt x="929857" y="4214921"/>
                </a:lnTo>
                <a:cubicBezTo>
                  <a:pt x="391558" y="3988449"/>
                  <a:pt x="15457" y="3197288"/>
                  <a:pt x="15457" y="2291400"/>
                </a:cubicBezTo>
                <a:lnTo>
                  <a:pt x="15457" y="2098828"/>
                </a:lnTo>
                <a:cubicBezTo>
                  <a:pt x="15457" y="1001657"/>
                  <a:pt x="1175802" y="0"/>
                  <a:pt x="1849148" y="0"/>
                </a:cubicBezTo>
                <a:lnTo>
                  <a:pt x="1920052" y="680458"/>
                </a:lnTo>
                <a:cubicBezTo>
                  <a:pt x="1282984" y="680458"/>
                  <a:pt x="48872" y="1104001"/>
                  <a:pt x="0" y="2139001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8" name="CustomShape 15"/>
          <p:cNvSpPr/>
          <p:nvPr/>
        </p:nvSpPr>
        <p:spPr>
          <a:xfrm>
            <a:off x="772740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C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49" name="CustomShape 16"/>
          <p:cNvSpPr/>
          <p:nvPr/>
        </p:nvSpPr>
        <p:spPr>
          <a:xfrm>
            <a:off x="861696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F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6AB4E86-6CC4-4679-898A-75C2928232A7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151" name="CustomShape 2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Result: Topological Sorting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52" name="CustomShape 3"/>
          <p:cNvSpPr/>
          <p:nvPr/>
        </p:nvSpPr>
        <p:spPr>
          <a:xfrm>
            <a:off x="1293840" y="3224880"/>
            <a:ext cx="866160" cy="826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53" name="CustomShape 4"/>
          <p:cNvSpPr/>
          <p:nvPr/>
        </p:nvSpPr>
        <p:spPr>
          <a:xfrm>
            <a:off x="8235720" y="3224880"/>
            <a:ext cx="866160" cy="826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C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54" name="CustomShape 5"/>
          <p:cNvSpPr/>
          <p:nvPr/>
        </p:nvSpPr>
        <p:spPr>
          <a:xfrm>
            <a:off x="6500160" y="3224880"/>
            <a:ext cx="866160" cy="826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55" name="CustomShape 6"/>
          <p:cNvSpPr/>
          <p:nvPr/>
        </p:nvSpPr>
        <p:spPr>
          <a:xfrm>
            <a:off x="2932920" y="3224880"/>
            <a:ext cx="866160" cy="826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56" name="CustomShape 7"/>
          <p:cNvSpPr/>
          <p:nvPr/>
        </p:nvSpPr>
        <p:spPr>
          <a:xfrm>
            <a:off x="9874800" y="3224880"/>
            <a:ext cx="866160" cy="826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F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57" name="CustomShape 8"/>
          <p:cNvSpPr/>
          <p:nvPr/>
        </p:nvSpPr>
        <p:spPr>
          <a:xfrm>
            <a:off x="4764960" y="3224880"/>
            <a:ext cx="866160" cy="826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58" name="CustomShape 9"/>
          <p:cNvSpPr/>
          <p:nvPr/>
        </p:nvSpPr>
        <p:spPr>
          <a:xfrm>
            <a:off x="2257920" y="3684600"/>
            <a:ext cx="577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9" name="CustomShape 10"/>
          <p:cNvSpPr/>
          <p:nvPr/>
        </p:nvSpPr>
        <p:spPr>
          <a:xfrm>
            <a:off x="3993480" y="3684600"/>
            <a:ext cx="577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0" name="CustomShape 11"/>
          <p:cNvSpPr/>
          <p:nvPr/>
        </p:nvSpPr>
        <p:spPr>
          <a:xfrm>
            <a:off x="5729040" y="3696120"/>
            <a:ext cx="577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1" name="CustomShape 12"/>
          <p:cNvSpPr/>
          <p:nvPr/>
        </p:nvSpPr>
        <p:spPr>
          <a:xfrm>
            <a:off x="7560720" y="3684600"/>
            <a:ext cx="577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2" name="CustomShape 13"/>
          <p:cNvSpPr/>
          <p:nvPr/>
        </p:nvSpPr>
        <p:spPr>
          <a:xfrm>
            <a:off x="9199800" y="3696120"/>
            <a:ext cx="577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f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3" name="CustomShape 14"/>
          <p:cNvSpPr/>
          <p:nvPr/>
        </p:nvSpPr>
        <p:spPr>
          <a:xfrm>
            <a:off x="1625760" y="2121120"/>
            <a:ext cx="7214400" cy="91836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8ffc8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4" name="CustomShape 15"/>
          <p:cNvSpPr/>
          <p:nvPr/>
        </p:nvSpPr>
        <p:spPr>
          <a:xfrm>
            <a:off x="6910920" y="4199040"/>
            <a:ext cx="3595680" cy="82872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8ffc8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5" name="CustomShape 16"/>
          <p:cNvSpPr/>
          <p:nvPr/>
        </p:nvSpPr>
        <p:spPr>
          <a:xfrm>
            <a:off x="3265560" y="4199040"/>
            <a:ext cx="3589200" cy="82872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8ffc8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6" name="CustomShape 17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CustomShape 1"/>
          <p:cNvSpPr/>
          <p:nvPr/>
        </p:nvSpPr>
        <p:spPr>
          <a:xfrm>
            <a:off x="912960" y="3962520"/>
            <a:ext cx="10361880" cy="17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Topological Sorting:</a:t>
            </a:r>
            <a:br/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Source Removal Algorithm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168" name="CustomShape 2"/>
          <p:cNvSpPr/>
          <p:nvPr/>
        </p:nvSpPr>
        <p:spPr>
          <a:xfrm>
            <a:off x="912960" y="5754960"/>
            <a:ext cx="10361880" cy="71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1" strike="noStrike">
                <a:solidFill>
                  <a:srgbClr val="f0a22e"/>
                </a:solidFill>
                <a:latin typeface="Calibri"/>
                <a:ea typeface="DejaVu Sans"/>
              </a:rPr>
              <a:t>Live Demo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3169" name="Group 3"/>
          <p:cNvGrpSpPr/>
          <p:nvPr/>
        </p:nvGrpSpPr>
        <p:grpSpPr>
          <a:xfrm>
            <a:off x="3655800" y="827640"/>
            <a:ext cx="4368600" cy="2752200"/>
            <a:chOff x="3655800" y="827640"/>
            <a:chExt cx="4368600" cy="2752200"/>
          </a:xfrm>
        </p:grpSpPr>
        <p:sp>
          <p:nvSpPr>
            <p:cNvPr id="3170" name="CustomShape 4"/>
            <p:cNvSpPr/>
            <p:nvPr/>
          </p:nvSpPr>
          <p:spPr>
            <a:xfrm>
              <a:off x="3655800" y="106344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4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171" name="CustomShape 5"/>
            <p:cNvSpPr/>
            <p:nvPr/>
          </p:nvSpPr>
          <p:spPr>
            <a:xfrm>
              <a:off x="3783960" y="285192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172" name="CustomShape 6"/>
            <p:cNvSpPr/>
            <p:nvPr/>
          </p:nvSpPr>
          <p:spPr>
            <a:xfrm>
              <a:off x="5380200" y="214812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5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173" name="CustomShape 7"/>
            <p:cNvSpPr/>
            <p:nvPr/>
          </p:nvSpPr>
          <p:spPr>
            <a:xfrm>
              <a:off x="5396040" y="82764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0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174" name="CustomShape 8"/>
            <p:cNvSpPr/>
            <p:nvPr/>
          </p:nvSpPr>
          <p:spPr>
            <a:xfrm>
              <a:off x="6856560" y="289548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175" name="CustomShape 9"/>
            <p:cNvSpPr/>
            <p:nvPr/>
          </p:nvSpPr>
          <p:spPr>
            <a:xfrm>
              <a:off x="6066000" y="2490840"/>
              <a:ext cx="889560" cy="503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6" name="CustomShape 10"/>
            <p:cNvSpPr/>
            <p:nvPr/>
          </p:nvSpPr>
          <p:spPr>
            <a:xfrm flipV="1">
              <a:off x="4341600" y="1167840"/>
              <a:ext cx="1053000" cy="234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7" name="CustomShape 11"/>
            <p:cNvSpPr/>
            <p:nvPr/>
          </p:nvSpPr>
          <p:spPr>
            <a:xfrm flipH="1">
              <a:off x="5721480" y="1513440"/>
              <a:ext cx="14760" cy="633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8" name="CustomShape 12"/>
            <p:cNvSpPr/>
            <p:nvPr/>
          </p:nvSpPr>
          <p:spPr>
            <a:xfrm>
              <a:off x="3998520" y="1749240"/>
              <a:ext cx="126720" cy="110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9" name="CustomShape 13"/>
            <p:cNvSpPr/>
            <p:nvPr/>
          </p:nvSpPr>
          <p:spPr>
            <a:xfrm flipH="1">
              <a:off x="4367880" y="2490840"/>
              <a:ext cx="1009440" cy="45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0" name="CustomShape 14"/>
            <p:cNvSpPr/>
            <p:nvPr/>
          </p:nvSpPr>
          <p:spPr>
            <a:xfrm>
              <a:off x="4469760" y="3194640"/>
              <a:ext cx="2385360" cy="42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1" name="CustomShape 15"/>
            <p:cNvSpPr/>
            <p:nvPr/>
          </p:nvSpPr>
          <p:spPr>
            <a:xfrm>
              <a:off x="7340040" y="104652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3182" name="CustomShape 16"/>
            <p:cNvSpPr/>
            <p:nvPr/>
          </p:nvSpPr>
          <p:spPr>
            <a:xfrm>
              <a:off x="6081840" y="1170720"/>
              <a:ext cx="1256760" cy="217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3" name="CustomShape 17"/>
            <p:cNvSpPr/>
            <p:nvPr/>
          </p:nvSpPr>
          <p:spPr>
            <a:xfrm flipH="1">
              <a:off x="5964120" y="1631880"/>
              <a:ext cx="1473840" cy="615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184" name="Group 18"/>
            <p:cNvGrpSpPr/>
            <p:nvPr/>
          </p:nvGrpSpPr>
          <p:grpSpPr>
            <a:xfrm>
              <a:off x="3785760" y="864720"/>
              <a:ext cx="403560" cy="430200"/>
              <a:chOff x="3785760" y="864720"/>
              <a:chExt cx="403560" cy="430200"/>
            </a:xfrm>
          </p:grpSpPr>
          <p:sp>
            <p:nvSpPr>
              <p:cNvPr id="3185" name="Line 19"/>
              <p:cNvSpPr/>
              <p:nvPr/>
            </p:nvSpPr>
            <p:spPr>
              <a:xfrm>
                <a:off x="3785760" y="864720"/>
                <a:ext cx="403560" cy="43020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6" name="Line 20"/>
              <p:cNvSpPr/>
              <p:nvPr/>
            </p:nvSpPr>
            <p:spPr>
              <a:xfrm flipH="1">
                <a:off x="3785760" y="864720"/>
                <a:ext cx="403560" cy="43020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3187" name="Group 21"/>
            <p:cNvGrpSpPr/>
            <p:nvPr/>
          </p:nvGrpSpPr>
          <p:grpSpPr>
            <a:xfrm>
              <a:off x="4723560" y="1133280"/>
              <a:ext cx="329400" cy="299880"/>
              <a:chOff x="4723560" y="1133280"/>
              <a:chExt cx="329400" cy="299880"/>
            </a:xfrm>
          </p:grpSpPr>
          <p:sp>
            <p:nvSpPr>
              <p:cNvPr id="3188" name="Line 22"/>
              <p:cNvSpPr/>
              <p:nvPr/>
            </p:nvSpPr>
            <p:spPr>
              <a:xfrm>
                <a:off x="4750560" y="1133280"/>
                <a:ext cx="302400" cy="2998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89" name="Line 23"/>
              <p:cNvSpPr/>
              <p:nvPr/>
            </p:nvSpPr>
            <p:spPr>
              <a:xfrm flipH="1">
                <a:off x="4723560" y="1133280"/>
                <a:ext cx="329400" cy="2998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3190" name="Group 24"/>
            <p:cNvGrpSpPr/>
            <p:nvPr/>
          </p:nvGrpSpPr>
          <p:grpSpPr>
            <a:xfrm>
              <a:off x="3864240" y="2052720"/>
              <a:ext cx="329760" cy="300240"/>
              <a:chOff x="3864240" y="2052720"/>
              <a:chExt cx="329760" cy="300240"/>
            </a:xfrm>
          </p:grpSpPr>
          <p:sp>
            <p:nvSpPr>
              <p:cNvPr id="3191" name="Line 25"/>
              <p:cNvSpPr/>
              <p:nvPr/>
            </p:nvSpPr>
            <p:spPr>
              <a:xfrm>
                <a:off x="3891600" y="2052720"/>
                <a:ext cx="302400" cy="3002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92" name="Line 26"/>
              <p:cNvSpPr/>
              <p:nvPr/>
            </p:nvSpPr>
            <p:spPr>
              <a:xfrm flipH="1">
                <a:off x="3864240" y="2052720"/>
                <a:ext cx="329760" cy="3002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6437160" y="3843360"/>
            <a:ext cx="2856600" cy="2523240"/>
          </a:xfrm>
          <a:custGeom>
            <a:avLst/>
            <a:gdLst/>
            <a:ahLst/>
            <a:rect l="l" t="t" r="r" b="b"/>
            <a:pathLst>
              <a:path w="2858135" h="2524828">
                <a:moveTo>
                  <a:pt x="315378" y="852305"/>
                </a:moveTo>
                <a:cubicBezTo>
                  <a:pt x="263214" y="757204"/>
                  <a:pt x="102978" y="673235"/>
                  <a:pt x="56947" y="576445"/>
                </a:cubicBezTo>
                <a:cubicBezTo>
                  <a:pt x="10916" y="479655"/>
                  <a:pt x="0" y="361289"/>
                  <a:pt x="39194" y="271565"/>
                </a:cubicBezTo>
                <a:cubicBezTo>
                  <a:pt x="78388" y="181841"/>
                  <a:pt x="203213" y="76200"/>
                  <a:pt x="292113" y="38100"/>
                </a:cubicBezTo>
                <a:cubicBezTo>
                  <a:pt x="381013" y="0"/>
                  <a:pt x="487747" y="16753"/>
                  <a:pt x="572594" y="42964"/>
                </a:cubicBezTo>
                <a:cubicBezTo>
                  <a:pt x="657441" y="69175"/>
                  <a:pt x="716617" y="168613"/>
                  <a:pt x="801194" y="195364"/>
                </a:cubicBezTo>
                <a:cubicBezTo>
                  <a:pt x="885771" y="222115"/>
                  <a:pt x="991154" y="228870"/>
                  <a:pt x="1080054" y="203470"/>
                </a:cubicBezTo>
                <a:cubicBezTo>
                  <a:pt x="1168954" y="178070"/>
                  <a:pt x="1231211" y="64000"/>
                  <a:pt x="1334594" y="42964"/>
                </a:cubicBezTo>
                <a:cubicBezTo>
                  <a:pt x="1437977" y="21928"/>
                  <a:pt x="1595241" y="44018"/>
                  <a:pt x="1700354" y="77254"/>
                </a:cubicBezTo>
                <a:cubicBezTo>
                  <a:pt x="1805467" y="110490"/>
                  <a:pt x="1890111" y="189838"/>
                  <a:pt x="1965271" y="242381"/>
                </a:cubicBezTo>
                <a:cubicBezTo>
                  <a:pt x="2040431" y="294924"/>
                  <a:pt x="2061939" y="360153"/>
                  <a:pt x="2151312" y="392511"/>
                </a:cubicBezTo>
                <a:cubicBezTo>
                  <a:pt x="2240685" y="424869"/>
                  <a:pt x="2401191" y="390214"/>
                  <a:pt x="2501508" y="436529"/>
                </a:cubicBezTo>
                <a:cubicBezTo>
                  <a:pt x="2601825" y="482844"/>
                  <a:pt x="2719016" y="573905"/>
                  <a:pt x="2753211" y="670398"/>
                </a:cubicBezTo>
                <a:cubicBezTo>
                  <a:pt x="2787406" y="766891"/>
                  <a:pt x="2749887" y="918210"/>
                  <a:pt x="2706680" y="1015487"/>
                </a:cubicBezTo>
                <a:cubicBezTo>
                  <a:pt x="2663473" y="1112764"/>
                  <a:pt x="2541189" y="1173629"/>
                  <a:pt x="2493969" y="1254058"/>
                </a:cubicBezTo>
                <a:cubicBezTo>
                  <a:pt x="2446749" y="1334487"/>
                  <a:pt x="2404407" y="1422144"/>
                  <a:pt x="2423362" y="1498060"/>
                </a:cubicBezTo>
                <a:cubicBezTo>
                  <a:pt x="2442317" y="1573976"/>
                  <a:pt x="2545471" y="1642015"/>
                  <a:pt x="2607701" y="1709555"/>
                </a:cubicBezTo>
                <a:cubicBezTo>
                  <a:pt x="2669931" y="1777095"/>
                  <a:pt x="2757764" y="1826544"/>
                  <a:pt x="2796742" y="1903298"/>
                </a:cubicBezTo>
                <a:cubicBezTo>
                  <a:pt x="2835720" y="1980052"/>
                  <a:pt x="2858135" y="2081692"/>
                  <a:pt x="2841571" y="2170079"/>
                </a:cubicBezTo>
                <a:cubicBezTo>
                  <a:pt x="2825007" y="2258466"/>
                  <a:pt x="2772774" y="2376724"/>
                  <a:pt x="2697358" y="2433617"/>
                </a:cubicBezTo>
                <a:cubicBezTo>
                  <a:pt x="2621942" y="2490510"/>
                  <a:pt x="2486767" y="2524828"/>
                  <a:pt x="2389072" y="2511439"/>
                </a:cubicBezTo>
                <a:cubicBezTo>
                  <a:pt x="2291377" y="2498050"/>
                  <a:pt x="2173712" y="2439629"/>
                  <a:pt x="2111185" y="2353283"/>
                </a:cubicBezTo>
                <a:cubicBezTo>
                  <a:pt x="2048658" y="2266937"/>
                  <a:pt x="2057562" y="2078517"/>
                  <a:pt x="2013909" y="1993360"/>
                </a:cubicBezTo>
                <a:cubicBezTo>
                  <a:pt x="1970256" y="1908203"/>
                  <a:pt x="1912430" y="1885977"/>
                  <a:pt x="1849268" y="1842338"/>
                </a:cubicBezTo>
                <a:cubicBezTo>
                  <a:pt x="1786106" y="1798699"/>
                  <a:pt x="1708446" y="1766557"/>
                  <a:pt x="1634935" y="1731524"/>
                </a:cubicBezTo>
                <a:cubicBezTo>
                  <a:pt x="1561424" y="1696491"/>
                  <a:pt x="1488899" y="1652364"/>
                  <a:pt x="1408200" y="1632139"/>
                </a:cubicBezTo>
                <a:cubicBezTo>
                  <a:pt x="1327501" y="1611914"/>
                  <a:pt x="1245815" y="1597484"/>
                  <a:pt x="1150741" y="1610171"/>
                </a:cubicBezTo>
                <a:cubicBezTo>
                  <a:pt x="1055667" y="1622858"/>
                  <a:pt x="943988" y="1702692"/>
                  <a:pt x="837754" y="1708258"/>
                </a:cubicBezTo>
                <a:cubicBezTo>
                  <a:pt x="731520" y="1713824"/>
                  <a:pt x="588266" y="1681547"/>
                  <a:pt x="513336" y="1643569"/>
                </a:cubicBezTo>
                <a:cubicBezTo>
                  <a:pt x="438406" y="1605591"/>
                  <a:pt x="412074" y="1563141"/>
                  <a:pt x="388174" y="1480388"/>
                </a:cubicBezTo>
                <a:cubicBezTo>
                  <a:pt x="364274" y="1397635"/>
                  <a:pt x="382067" y="1251734"/>
                  <a:pt x="369934" y="1147053"/>
                </a:cubicBezTo>
                <a:cubicBezTo>
                  <a:pt x="357801" y="1042373"/>
                  <a:pt x="367542" y="947406"/>
                  <a:pt x="315378" y="852305"/>
                </a:cubicBez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240">
            <a:solidFill>
              <a:schemeClr val="accent5">
                <a:lumMod val="60000"/>
                <a:lumOff val="40000"/>
                <a:alpha val="3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2"/>
          <p:cNvSpPr/>
          <p:nvPr/>
        </p:nvSpPr>
        <p:spPr>
          <a:xfrm>
            <a:off x="6421680" y="5549040"/>
            <a:ext cx="2005200" cy="911880"/>
          </a:xfrm>
          <a:custGeom>
            <a:avLst/>
            <a:gdLst/>
            <a:ahLst/>
            <a:rect l="l" t="t" r="r" b="b"/>
            <a:pathLst>
              <a:path w="2006600" h="913319">
                <a:moveTo>
                  <a:pt x="206984" y="89710"/>
                </a:moveTo>
                <a:cubicBezTo>
                  <a:pt x="289669" y="22968"/>
                  <a:pt x="341008" y="0"/>
                  <a:pt x="511783" y="13510"/>
                </a:cubicBezTo>
                <a:cubicBezTo>
                  <a:pt x="792804" y="181041"/>
                  <a:pt x="892783" y="216710"/>
                  <a:pt x="1045183" y="242110"/>
                </a:cubicBezTo>
                <a:cubicBezTo>
                  <a:pt x="1197583" y="267510"/>
                  <a:pt x="1315666" y="177799"/>
                  <a:pt x="1426183" y="165910"/>
                </a:cubicBezTo>
                <a:cubicBezTo>
                  <a:pt x="1536700" y="154021"/>
                  <a:pt x="1617494" y="127810"/>
                  <a:pt x="1708285" y="170774"/>
                </a:cubicBezTo>
                <a:cubicBezTo>
                  <a:pt x="1799077" y="213738"/>
                  <a:pt x="1935264" y="334523"/>
                  <a:pt x="1970932" y="423693"/>
                </a:cubicBezTo>
                <a:cubicBezTo>
                  <a:pt x="2006600" y="512863"/>
                  <a:pt x="1964447" y="627974"/>
                  <a:pt x="1922294" y="705795"/>
                </a:cubicBezTo>
                <a:cubicBezTo>
                  <a:pt x="1880141" y="783616"/>
                  <a:pt x="1821775" y="867923"/>
                  <a:pt x="1718013" y="890621"/>
                </a:cubicBezTo>
                <a:cubicBezTo>
                  <a:pt x="1614251" y="913319"/>
                  <a:pt x="1478064" y="864680"/>
                  <a:pt x="1299723" y="841982"/>
                </a:cubicBezTo>
                <a:cubicBezTo>
                  <a:pt x="1121382" y="819284"/>
                  <a:pt x="805234" y="759297"/>
                  <a:pt x="647970" y="754433"/>
                </a:cubicBezTo>
                <a:cubicBezTo>
                  <a:pt x="490706" y="749569"/>
                  <a:pt x="445310" y="819284"/>
                  <a:pt x="356140" y="812799"/>
                </a:cubicBezTo>
                <a:cubicBezTo>
                  <a:pt x="266970" y="806314"/>
                  <a:pt x="169694" y="781995"/>
                  <a:pt x="112949" y="715523"/>
                </a:cubicBezTo>
                <a:cubicBezTo>
                  <a:pt x="56204" y="649051"/>
                  <a:pt x="0" y="518267"/>
                  <a:pt x="15672" y="413965"/>
                </a:cubicBezTo>
                <a:cubicBezTo>
                  <a:pt x="31345" y="309663"/>
                  <a:pt x="124299" y="156452"/>
                  <a:pt x="206984" y="89710"/>
                </a:cubicBez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240">
            <a:solidFill>
              <a:schemeClr val="accent5">
                <a:lumMod val="60000"/>
                <a:lumOff val="40000"/>
                <a:alpha val="3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3"/>
          <p:cNvSpPr/>
          <p:nvPr/>
        </p:nvSpPr>
        <p:spPr>
          <a:xfrm>
            <a:off x="2715120" y="4343400"/>
            <a:ext cx="3130560" cy="2133720"/>
          </a:xfrm>
          <a:custGeom>
            <a:avLst/>
            <a:gdLst/>
            <a:ahLst/>
            <a:rect l="l" t="t" r="r" b="b"/>
            <a:pathLst>
              <a:path w="3132137" h="2214563">
                <a:moveTo>
                  <a:pt x="74612" y="403225"/>
                </a:moveTo>
                <a:cubicBezTo>
                  <a:pt x="144462" y="296863"/>
                  <a:pt x="188912" y="182562"/>
                  <a:pt x="465137" y="127000"/>
                </a:cubicBezTo>
                <a:cubicBezTo>
                  <a:pt x="741362" y="71438"/>
                  <a:pt x="1327150" y="0"/>
                  <a:pt x="1731962" y="69850"/>
                </a:cubicBezTo>
                <a:cubicBezTo>
                  <a:pt x="2136774" y="139700"/>
                  <a:pt x="2667000" y="387350"/>
                  <a:pt x="2894012" y="546100"/>
                </a:cubicBezTo>
                <a:cubicBezTo>
                  <a:pt x="3121025" y="704850"/>
                  <a:pt x="3132137" y="863600"/>
                  <a:pt x="3094037" y="1022350"/>
                </a:cubicBezTo>
                <a:cubicBezTo>
                  <a:pt x="3055937" y="1181100"/>
                  <a:pt x="2773362" y="1341438"/>
                  <a:pt x="2665412" y="1498600"/>
                </a:cubicBezTo>
                <a:cubicBezTo>
                  <a:pt x="2557462" y="1655762"/>
                  <a:pt x="2549524" y="1847850"/>
                  <a:pt x="2446337" y="1965325"/>
                </a:cubicBezTo>
                <a:cubicBezTo>
                  <a:pt x="2343150" y="2082800"/>
                  <a:pt x="2190750" y="2192337"/>
                  <a:pt x="2046287" y="2203450"/>
                </a:cubicBezTo>
                <a:cubicBezTo>
                  <a:pt x="1901824" y="2214563"/>
                  <a:pt x="1722437" y="2068512"/>
                  <a:pt x="1579562" y="2032000"/>
                </a:cubicBezTo>
                <a:cubicBezTo>
                  <a:pt x="1436687" y="1995488"/>
                  <a:pt x="1327149" y="1982788"/>
                  <a:pt x="1189037" y="1984375"/>
                </a:cubicBezTo>
                <a:cubicBezTo>
                  <a:pt x="1050925" y="1985962"/>
                  <a:pt x="877887" y="2079625"/>
                  <a:pt x="750887" y="2041525"/>
                </a:cubicBezTo>
                <a:cubicBezTo>
                  <a:pt x="623887" y="2003425"/>
                  <a:pt x="493712" y="1892300"/>
                  <a:pt x="427037" y="1755775"/>
                </a:cubicBezTo>
                <a:cubicBezTo>
                  <a:pt x="360362" y="1619250"/>
                  <a:pt x="414337" y="1387475"/>
                  <a:pt x="350837" y="1222375"/>
                </a:cubicBezTo>
                <a:cubicBezTo>
                  <a:pt x="287337" y="1057275"/>
                  <a:pt x="92074" y="901700"/>
                  <a:pt x="46037" y="765175"/>
                </a:cubicBezTo>
                <a:cubicBezTo>
                  <a:pt x="0" y="628650"/>
                  <a:pt x="4762" y="509588"/>
                  <a:pt x="74612" y="403225"/>
                </a:cubicBez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240">
            <a:solidFill>
              <a:schemeClr val="accent5">
                <a:lumMod val="60000"/>
                <a:lumOff val="40000"/>
                <a:alpha val="3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4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666D00D-C5DF-4CC8-A239-9B32E93102CE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339" name="CustomShape 5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Two nodes are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reachable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if а path exists between them</a:t>
            </a:r>
            <a:endParaRPr b="0" lang="en-US" sz="28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Connected graph</a:t>
            </a:r>
            <a:endParaRPr b="0" lang="en-US" sz="28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Every two nodes are reachable from each other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40" name="CustomShape 6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Graph Definitions (7)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41" name="CustomShape 7"/>
          <p:cNvSpPr/>
          <p:nvPr/>
        </p:nvSpPr>
        <p:spPr>
          <a:xfrm>
            <a:off x="4500360" y="5755680"/>
            <a:ext cx="437040" cy="430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2" name="CustomShape 8"/>
          <p:cNvSpPr/>
          <p:nvPr/>
        </p:nvSpPr>
        <p:spPr>
          <a:xfrm>
            <a:off x="5039280" y="5130720"/>
            <a:ext cx="485640" cy="430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J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3" name="CustomShape 9"/>
          <p:cNvSpPr/>
          <p:nvPr/>
        </p:nvSpPr>
        <p:spPr>
          <a:xfrm>
            <a:off x="4124880" y="4646520"/>
            <a:ext cx="460800" cy="430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F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4" name="CustomShape 10"/>
          <p:cNvSpPr/>
          <p:nvPr/>
        </p:nvSpPr>
        <p:spPr>
          <a:xfrm>
            <a:off x="3362760" y="5637240"/>
            <a:ext cx="437040" cy="430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5" name="CustomShape 11"/>
          <p:cNvSpPr/>
          <p:nvPr/>
        </p:nvSpPr>
        <p:spPr>
          <a:xfrm flipV="1">
            <a:off x="4874760" y="5497920"/>
            <a:ext cx="234720" cy="31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2"/>
          <p:cNvSpPr/>
          <p:nvPr/>
        </p:nvSpPr>
        <p:spPr>
          <a:xfrm>
            <a:off x="4587120" y="4862520"/>
            <a:ext cx="522000" cy="33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3"/>
          <p:cNvSpPr/>
          <p:nvPr/>
        </p:nvSpPr>
        <p:spPr>
          <a:xfrm flipV="1" rot="16200000">
            <a:off x="4091400" y="5343120"/>
            <a:ext cx="739080" cy="20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4"/>
          <p:cNvSpPr/>
          <p:nvPr/>
        </p:nvSpPr>
        <p:spPr>
          <a:xfrm>
            <a:off x="3801240" y="5853240"/>
            <a:ext cx="697680" cy="11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5"/>
          <p:cNvSpPr/>
          <p:nvPr/>
        </p:nvSpPr>
        <p:spPr>
          <a:xfrm rot="5400000">
            <a:off x="3623400" y="5130000"/>
            <a:ext cx="684000" cy="45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6"/>
          <p:cNvSpPr/>
          <p:nvPr/>
        </p:nvSpPr>
        <p:spPr>
          <a:xfrm>
            <a:off x="3020400" y="4690440"/>
            <a:ext cx="460800" cy="430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1" name="CustomShape 17"/>
          <p:cNvSpPr/>
          <p:nvPr/>
        </p:nvSpPr>
        <p:spPr>
          <a:xfrm flipV="1">
            <a:off x="3482640" y="4861080"/>
            <a:ext cx="640800" cy="4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8"/>
          <p:cNvSpPr/>
          <p:nvPr/>
        </p:nvSpPr>
        <p:spPr>
          <a:xfrm flipV="1" rot="16200000">
            <a:off x="3051720" y="5321880"/>
            <a:ext cx="576720" cy="17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19"/>
          <p:cNvSpPr/>
          <p:nvPr/>
        </p:nvSpPr>
        <p:spPr>
          <a:xfrm>
            <a:off x="482760" y="3964320"/>
            <a:ext cx="2012400" cy="1011240"/>
          </a:xfrm>
          <a:prstGeom prst="wedgeRoundRectCallout">
            <a:avLst>
              <a:gd name="adj1" fmla="val 69818"/>
              <a:gd name="adj2" fmla="val 4194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Connected graph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4" name="CustomShape 20"/>
          <p:cNvSpPr/>
          <p:nvPr/>
        </p:nvSpPr>
        <p:spPr>
          <a:xfrm>
            <a:off x="6220440" y="3657600"/>
            <a:ext cx="3371400" cy="2894040"/>
          </a:xfrm>
          <a:custGeom>
            <a:avLst/>
            <a:gdLst/>
            <a:ahLst/>
            <a:rect l="l" t="t" r="r" b="b"/>
            <a:pathLst>
              <a:path w="4097494" h="3728715">
                <a:moveTo>
                  <a:pt x="1220902" y="63796"/>
                </a:moveTo>
                <a:cubicBezTo>
                  <a:pt x="1169511" y="53164"/>
                  <a:pt x="1008251" y="21266"/>
                  <a:pt x="944456" y="10633"/>
                </a:cubicBezTo>
                <a:cubicBezTo>
                  <a:pt x="909251" y="5217"/>
                  <a:pt x="873572" y="3544"/>
                  <a:pt x="838130" y="0"/>
                </a:cubicBezTo>
                <a:cubicBezTo>
                  <a:pt x="710539" y="3544"/>
                  <a:pt x="582674" y="1539"/>
                  <a:pt x="455358" y="10633"/>
                </a:cubicBezTo>
                <a:cubicBezTo>
                  <a:pt x="433000" y="12230"/>
                  <a:pt x="391563" y="31898"/>
                  <a:pt x="391563" y="31898"/>
                </a:cubicBezTo>
                <a:cubicBezTo>
                  <a:pt x="315608" y="82534"/>
                  <a:pt x="352561" y="68229"/>
                  <a:pt x="285237" y="85061"/>
                </a:cubicBezTo>
                <a:cubicBezTo>
                  <a:pt x="274605" y="92149"/>
                  <a:pt x="263318" y="98343"/>
                  <a:pt x="253340" y="106326"/>
                </a:cubicBezTo>
                <a:cubicBezTo>
                  <a:pt x="220378" y="132696"/>
                  <a:pt x="243806" y="127041"/>
                  <a:pt x="200177" y="148856"/>
                </a:cubicBezTo>
                <a:cubicBezTo>
                  <a:pt x="190152" y="153868"/>
                  <a:pt x="178912" y="155945"/>
                  <a:pt x="168279" y="159489"/>
                </a:cubicBezTo>
                <a:cubicBezTo>
                  <a:pt x="134579" y="210038"/>
                  <a:pt x="151056" y="179261"/>
                  <a:pt x="125749" y="255182"/>
                </a:cubicBezTo>
                <a:lnTo>
                  <a:pt x="115116" y="287079"/>
                </a:lnTo>
                <a:cubicBezTo>
                  <a:pt x="111572" y="297712"/>
                  <a:pt x="110701" y="309652"/>
                  <a:pt x="104484" y="318977"/>
                </a:cubicBezTo>
                <a:lnTo>
                  <a:pt x="83219" y="350875"/>
                </a:lnTo>
                <a:cubicBezTo>
                  <a:pt x="79675" y="365052"/>
                  <a:pt x="76600" y="379354"/>
                  <a:pt x="72586" y="393405"/>
                </a:cubicBezTo>
                <a:cubicBezTo>
                  <a:pt x="69507" y="404182"/>
                  <a:pt x="63959" y="414276"/>
                  <a:pt x="61954" y="425303"/>
                </a:cubicBezTo>
                <a:cubicBezTo>
                  <a:pt x="56843" y="453416"/>
                  <a:pt x="55362" y="482076"/>
                  <a:pt x="51321" y="510363"/>
                </a:cubicBezTo>
                <a:cubicBezTo>
                  <a:pt x="42631" y="571191"/>
                  <a:pt x="42971" y="565026"/>
                  <a:pt x="30056" y="616689"/>
                </a:cubicBezTo>
                <a:cubicBezTo>
                  <a:pt x="34202" y="815703"/>
                  <a:pt x="0" y="989968"/>
                  <a:pt x="51321" y="1169582"/>
                </a:cubicBezTo>
                <a:cubicBezTo>
                  <a:pt x="54400" y="1180358"/>
                  <a:pt x="58875" y="1190703"/>
                  <a:pt x="61954" y="1201479"/>
                </a:cubicBezTo>
                <a:cubicBezTo>
                  <a:pt x="65195" y="1212822"/>
                  <a:pt x="75718" y="1262405"/>
                  <a:pt x="83219" y="1275907"/>
                </a:cubicBezTo>
                <a:cubicBezTo>
                  <a:pt x="95631" y="1298248"/>
                  <a:pt x="111572" y="1318438"/>
                  <a:pt x="125749" y="1339703"/>
                </a:cubicBezTo>
                <a:cubicBezTo>
                  <a:pt x="152573" y="1379939"/>
                  <a:pt x="137980" y="1362565"/>
                  <a:pt x="168279" y="1392866"/>
                </a:cubicBezTo>
                <a:cubicBezTo>
                  <a:pt x="174223" y="1416639"/>
                  <a:pt x="189824" y="1483661"/>
                  <a:pt x="200177" y="1499191"/>
                </a:cubicBezTo>
                <a:cubicBezTo>
                  <a:pt x="207265" y="1509824"/>
                  <a:pt x="212406" y="1522053"/>
                  <a:pt x="221442" y="1531089"/>
                </a:cubicBezTo>
                <a:cubicBezTo>
                  <a:pt x="230478" y="1540125"/>
                  <a:pt x="242707" y="1545266"/>
                  <a:pt x="253340" y="1552354"/>
                </a:cubicBezTo>
                <a:cubicBezTo>
                  <a:pt x="256884" y="1562987"/>
                  <a:pt x="258529" y="1574455"/>
                  <a:pt x="263972" y="1584252"/>
                </a:cubicBezTo>
                <a:cubicBezTo>
                  <a:pt x="276384" y="1606593"/>
                  <a:pt x="298420" y="1623801"/>
                  <a:pt x="306502" y="1648047"/>
                </a:cubicBezTo>
                <a:cubicBezTo>
                  <a:pt x="321176" y="1692068"/>
                  <a:pt x="310918" y="1670620"/>
                  <a:pt x="338400" y="1711842"/>
                </a:cubicBezTo>
                <a:cubicBezTo>
                  <a:pt x="334856" y="1789814"/>
                  <a:pt x="333328" y="1867905"/>
                  <a:pt x="327767" y="1945759"/>
                </a:cubicBezTo>
                <a:cubicBezTo>
                  <a:pt x="323198" y="2009728"/>
                  <a:pt x="319843" y="1994759"/>
                  <a:pt x="306502" y="2041452"/>
                </a:cubicBezTo>
                <a:cubicBezTo>
                  <a:pt x="302488" y="2055503"/>
                  <a:pt x="300069" y="2069985"/>
                  <a:pt x="295870" y="2083982"/>
                </a:cubicBezTo>
                <a:cubicBezTo>
                  <a:pt x="295859" y="2084020"/>
                  <a:pt x="269294" y="2163707"/>
                  <a:pt x="263972" y="2179675"/>
                </a:cubicBezTo>
                <a:cubicBezTo>
                  <a:pt x="260428" y="2190308"/>
                  <a:pt x="256058" y="2200700"/>
                  <a:pt x="253340" y="2211573"/>
                </a:cubicBezTo>
                <a:cubicBezTo>
                  <a:pt x="249796" y="2225750"/>
                  <a:pt x="247838" y="2240420"/>
                  <a:pt x="242707" y="2254103"/>
                </a:cubicBezTo>
                <a:cubicBezTo>
                  <a:pt x="237142" y="2268944"/>
                  <a:pt x="227329" y="2281917"/>
                  <a:pt x="221442" y="2296633"/>
                </a:cubicBezTo>
                <a:cubicBezTo>
                  <a:pt x="213117" y="2317445"/>
                  <a:pt x="207265" y="2339163"/>
                  <a:pt x="200177" y="2360428"/>
                </a:cubicBezTo>
                <a:cubicBezTo>
                  <a:pt x="196633" y="2371061"/>
                  <a:pt x="195761" y="2383000"/>
                  <a:pt x="189544" y="2392326"/>
                </a:cubicBezTo>
                <a:lnTo>
                  <a:pt x="168279" y="2424224"/>
                </a:lnTo>
                <a:cubicBezTo>
                  <a:pt x="122661" y="2561077"/>
                  <a:pt x="166436" y="2420960"/>
                  <a:pt x="136381" y="2541182"/>
                </a:cubicBezTo>
                <a:cubicBezTo>
                  <a:pt x="120735" y="2603765"/>
                  <a:pt x="117441" y="2554490"/>
                  <a:pt x="104484" y="2658140"/>
                </a:cubicBezTo>
                <a:lnTo>
                  <a:pt x="93851" y="2743200"/>
                </a:lnTo>
                <a:cubicBezTo>
                  <a:pt x="90307" y="2817628"/>
                  <a:pt x="89407" y="2892229"/>
                  <a:pt x="83219" y="2966484"/>
                </a:cubicBezTo>
                <a:cubicBezTo>
                  <a:pt x="82288" y="2977653"/>
                  <a:pt x="74290" y="2987304"/>
                  <a:pt x="72586" y="2998382"/>
                </a:cubicBezTo>
                <a:cubicBezTo>
                  <a:pt x="67170" y="3033586"/>
                  <a:pt x="65498" y="3069265"/>
                  <a:pt x="61954" y="3104707"/>
                </a:cubicBezTo>
                <a:cubicBezTo>
                  <a:pt x="69702" y="3228678"/>
                  <a:pt x="59782" y="3235328"/>
                  <a:pt x="83219" y="3317359"/>
                </a:cubicBezTo>
                <a:cubicBezTo>
                  <a:pt x="86298" y="3328135"/>
                  <a:pt x="87634" y="3339931"/>
                  <a:pt x="93851" y="3349256"/>
                </a:cubicBezTo>
                <a:cubicBezTo>
                  <a:pt x="102192" y="3361767"/>
                  <a:pt x="116123" y="3369602"/>
                  <a:pt x="125749" y="3381154"/>
                </a:cubicBezTo>
                <a:cubicBezTo>
                  <a:pt x="133930" y="3390971"/>
                  <a:pt x="137397" y="3404637"/>
                  <a:pt x="147014" y="3413052"/>
                </a:cubicBezTo>
                <a:cubicBezTo>
                  <a:pt x="166248" y="3429882"/>
                  <a:pt x="210809" y="3455582"/>
                  <a:pt x="210809" y="3455582"/>
                </a:cubicBezTo>
                <a:cubicBezTo>
                  <a:pt x="276258" y="3553754"/>
                  <a:pt x="192738" y="3432993"/>
                  <a:pt x="253340" y="3508745"/>
                </a:cubicBezTo>
                <a:cubicBezTo>
                  <a:pt x="282247" y="3544879"/>
                  <a:pt x="266391" y="3541343"/>
                  <a:pt x="306502" y="3572540"/>
                </a:cubicBezTo>
                <a:cubicBezTo>
                  <a:pt x="326676" y="3588231"/>
                  <a:pt x="349033" y="3600893"/>
                  <a:pt x="370298" y="3615070"/>
                </a:cubicBezTo>
                <a:cubicBezTo>
                  <a:pt x="380930" y="3622158"/>
                  <a:pt x="389515" y="3634750"/>
                  <a:pt x="402195" y="3636335"/>
                </a:cubicBezTo>
                <a:cubicBezTo>
                  <a:pt x="430549" y="3639879"/>
                  <a:pt x="459070" y="3642270"/>
                  <a:pt x="487256" y="3646968"/>
                </a:cubicBezTo>
                <a:cubicBezTo>
                  <a:pt x="501670" y="3649370"/>
                  <a:pt x="515372" y="3655198"/>
                  <a:pt x="529786" y="3657600"/>
                </a:cubicBezTo>
                <a:cubicBezTo>
                  <a:pt x="579226" y="3665840"/>
                  <a:pt x="700931" y="3683325"/>
                  <a:pt x="754842" y="3640766"/>
                </a:cubicBezTo>
                <a:cubicBezTo>
                  <a:pt x="772563" y="3644310"/>
                  <a:pt x="1062842" y="3534825"/>
                  <a:pt x="1080907" y="3535327"/>
                </a:cubicBezTo>
                <a:cubicBezTo>
                  <a:pt x="1318302" y="3541921"/>
                  <a:pt x="1300647" y="3607983"/>
                  <a:pt x="1538107" y="3611527"/>
                </a:cubicBezTo>
                <a:cubicBezTo>
                  <a:pt x="1990516" y="3702004"/>
                  <a:pt x="1568266" y="3728715"/>
                  <a:pt x="2730726" y="3700131"/>
                </a:cubicBezTo>
                <a:cubicBezTo>
                  <a:pt x="2753135" y="3699580"/>
                  <a:pt x="2772217" y="3681096"/>
                  <a:pt x="2794521" y="3678866"/>
                </a:cubicBezTo>
                <a:lnTo>
                  <a:pt x="2900847" y="3668233"/>
                </a:lnTo>
                <a:cubicBezTo>
                  <a:pt x="3045268" y="3632126"/>
                  <a:pt x="2891021" y="3667560"/>
                  <a:pt x="3241088" y="3646968"/>
                </a:cubicBezTo>
                <a:cubicBezTo>
                  <a:pt x="3268472" y="3645357"/>
                  <a:pt x="3329210" y="3630509"/>
                  <a:pt x="3358047" y="3625703"/>
                </a:cubicBezTo>
                <a:cubicBezTo>
                  <a:pt x="3382767" y="3621583"/>
                  <a:pt x="3407665" y="3618614"/>
                  <a:pt x="3432474" y="3615070"/>
                </a:cubicBezTo>
                <a:lnTo>
                  <a:pt x="3528167" y="3583173"/>
                </a:lnTo>
                <a:lnTo>
                  <a:pt x="3560065" y="3572540"/>
                </a:lnTo>
                <a:cubicBezTo>
                  <a:pt x="3570698" y="3568996"/>
                  <a:pt x="3580973" y="3564105"/>
                  <a:pt x="3591963" y="3561907"/>
                </a:cubicBezTo>
                <a:cubicBezTo>
                  <a:pt x="3667104" y="3546880"/>
                  <a:pt x="3627984" y="3556989"/>
                  <a:pt x="3708921" y="3530010"/>
                </a:cubicBezTo>
                <a:cubicBezTo>
                  <a:pt x="3719554" y="3526466"/>
                  <a:pt x="3731494" y="3525594"/>
                  <a:pt x="3740819" y="3519377"/>
                </a:cubicBezTo>
                <a:cubicBezTo>
                  <a:pt x="3782041" y="3491895"/>
                  <a:pt x="3760593" y="3502153"/>
                  <a:pt x="3804614" y="3487479"/>
                </a:cubicBezTo>
                <a:cubicBezTo>
                  <a:pt x="3815247" y="3476847"/>
                  <a:pt x="3824960" y="3465208"/>
                  <a:pt x="3836512" y="3455582"/>
                </a:cubicBezTo>
                <a:cubicBezTo>
                  <a:pt x="3846329" y="3447401"/>
                  <a:pt x="3859373" y="3443353"/>
                  <a:pt x="3868409" y="3434317"/>
                </a:cubicBezTo>
                <a:cubicBezTo>
                  <a:pt x="3890145" y="3412581"/>
                  <a:pt x="3884631" y="3396940"/>
                  <a:pt x="3910940" y="3381154"/>
                </a:cubicBezTo>
                <a:cubicBezTo>
                  <a:pt x="3920550" y="3375388"/>
                  <a:pt x="3932205" y="3374065"/>
                  <a:pt x="3942837" y="3370521"/>
                </a:cubicBezTo>
                <a:cubicBezTo>
                  <a:pt x="3949925" y="3359889"/>
                  <a:pt x="3958912" y="3350301"/>
                  <a:pt x="3964102" y="3338624"/>
                </a:cubicBezTo>
                <a:cubicBezTo>
                  <a:pt x="3973206" y="3318140"/>
                  <a:pt x="3969517" y="3290678"/>
                  <a:pt x="3985367" y="3274828"/>
                </a:cubicBezTo>
                <a:lnTo>
                  <a:pt x="4038530" y="3221666"/>
                </a:lnTo>
                <a:cubicBezTo>
                  <a:pt x="4074255" y="3114494"/>
                  <a:pt x="4019754" y="3280710"/>
                  <a:pt x="4059795" y="3147238"/>
                </a:cubicBezTo>
                <a:cubicBezTo>
                  <a:pt x="4066236" y="3125768"/>
                  <a:pt x="4073971" y="3104707"/>
                  <a:pt x="4081060" y="3083442"/>
                </a:cubicBezTo>
                <a:lnTo>
                  <a:pt x="4091693" y="3051545"/>
                </a:lnTo>
                <a:cubicBezTo>
                  <a:pt x="4090564" y="3031215"/>
                  <a:pt x="4097494" y="2852911"/>
                  <a:pt x="4059795" y="2796363"/>
                </a:cubicBezTo>
                <a:cubicBezTo>
                  <a:pt x="4032969" y="2756125"/>
                  <a:pt x="4047566" y="2773502"/>
                  <a:pt x="4017265" y="2743200"/>
                </a:cubicBezTo>
                <a:cubicBezTo>
                  <a:pt x="3987864" y="2654993"/>
                  <a:pt x="4037222" y="2793747"/>
                  <a:pt x="3964102" y="2647507"/>
                </a:cubicBezTo>
                <a:cubicBezTo>
                  <a:pt x="3953100" y="2625504"/>
                  <a:pt x="3938747" y="2592401"/>
                  <a:pt x="3921572" y="2573079"/>
                </a:cubicBezTo>
                <a:cubicBezTo>
                  <a:pt x="3901592" y="2550602"/>
                  <a:pt x="3857777" y="2509284"/>
                  <a:pt x="3857777" y="2509284"/>
                </a:cubicBezTo>
                <a:cubicBezTo>
                  <a:pt x="3846355" y="2463598"/>
                  <a:pt x="3848689" y="2455394"/>
                  <a:pt x="3815247" y="2413591"/>
                </a:cubicBezTo>
                <a:cubicBezTo>
                  <a:pt x="3799591" y="2394021"/>
                  <a:pt x="3785859" y="2368353"/>
                  <a:pt x="3762084" y="2360428"/>
                </a:cubicBezTo>
                <a:lnTo>
                  <a:pt x="3645126" y="2275368"/>
                </a:lnTo>
                <a:cubicBezTo>
                  <a:pt x="3614824" y="2245067"/>
                  <a:pt x="3629421" y="2262444"/>
                  <a:pt x="3602595" y="2222205"/>
                </a:cubicBezTo>
                <a:cubicBezTo>
                  <a:pt x="3584327" y="2112592"/>
                  <a:pt x="3586127" y="2152974"/>
                  <a:pt x="3602595" y="1988289"/>
                </a:cubicBezTo>
                <a:cubicBezTo>
                  <a:pt x="3604049" y="1973749"/>
                  <a:pt x="3606693" y="1958829"/>
                  <a:pt x="3613228" y="1945759"/>
                </a:cubicBezTo>
                <a:cubicBezTo>
                  <a:pt x="3617711" y="1936793"/>
                  <a:pt x="3628932" y="1932834"/>
                  <a:pt x="3634493" y="1924493"/>
                </a:cubicBezTo>
                <a:cubicBezTo>
                  <a:pt x="3643285" y="1911305"/>
                  <a:pt x="3650193" y="1896804"/>
                  <a:pt x="3655758" y="1881963"/>
                </a:cubicBezTo>
                <a:cubicBezTo>
                  <a:pt x="3699189" y="1766150"/>
                  <a:pt x="3628452" y="1915312"/>
                  <a:pt x="3687656" y="1796903"/>
                </a:cubicBezTo>
                <a:cubicBezTo>
                  <a:pt x="3693729" y="1766538"/>
                  <a:pt x="3699909" y="1731251"/>
                  <a:pt x="3708921" y="1701210"/>
                </a:cubicBezTo>
                <a:cubicBezTo>
                  <a:pt x="3715362" y="1679740"/>
                  <a:pt x="3720161" y="1657463"/>
                  <a:pt x="3730186" y="1637414"/>
                </a:cubicBezTo>
                <a:lnTo>
                  <a:pt x="3780026" y="1575834"/>
                </a:lnTo>
                <a:cubicBezTo>
                  <a:pt x="3795680" y="1561953"/>
                  <a:pt x="3811998" y="1510120"/>
                  <a:pt x="3824107" y="1477927"/>
                </a:cubicBezTo>
                <a:cubicBezTo>
                  <a:pt x="3834444" y="1454595"/>
                  <a:pt x="3858922" y="1351075"/>
                  <a:pt x="3857445" y="1306477"/>
                </a:cubicBezTo>
                <a:cubicBezTo>
                  <a:pt x="3863057" y="1249770"/>
                  <a:pt x="3853937" y="1190552"/>
                  <a:pt x="3857777" y="1137684"/>
                </a:cubicBezTo>
                <a:cubicBezTo>
                  <a:pt x="3854233" y="1119963"/>
                  <a:pt x="3855226" y="1100685"/>
                  <a:pt x="3847144" y="1084521"/>
                </a:cubicBezTo>
                <a:cubicBezTo>
                  <a:pt x="3841532" y="1052328"/>
                  <a:pt x="3838284" y="981741"/>
                  <a:pt x="3824107" y="944527"/>
                </a:cubicBezTo>
                <a:cubicBezTo>
                  <a:pt x="3820874" y="926747"/>
                  <a:pt x="3766467" y="878770"/>
                  <a:pt x="3762084" y="861238"/>
                </a:cubicBezTo>
                <a:cubicBezTo>
                  <a:pt x="3759366" y="850365"/>
                  <a:pt x="3758176" y="838306"/>
                  <a:pt x="3751451" y="829340"/>
                </a:cubicBezTo>
                <a:cubicBezTo>
                  <a:pt x="3714787" y="780455"/>
                  <a:pt x="3706120" y="783290"/>
                  <a:pt x="3666391" y="754912"/>
                </a:cubicBezTo>
                <a:cubicBezTo>
                  <a:pt x="3651971" y="744612"/>
                  <a:pt x="3638888" y="732406"/>
                  <a:pt x="3623860" y="723014"/>
                </a:cubicBezTo>
                <a:cubicBezTo>
                  <a:pt x="3578762" y="694828"/>
                  <a:pt x="3578583" y="705692"/>
                  <a:pt x="3528167" y="680484"/>
                </a:cubicBezTo>
                <a:cubicBezTo>
                  <a:pt x="3516738" y="674769"/>
                  <a:pt x="3506087" y="667400"/>
                  <a:pt x="3496270" y="659219"/>
                </a:cubicBezTo>
                <a:cubicBezTo>
                  <a:pt x="3484718" y="649593"/>
                  <a:pt x="3477517" y="634624"/>
                  <a:pt x="3464372" y="627321"/>
                </a:cubicBezTo>
                <a:cubicBezTo>
                  <a:pt x="3444778" y="616435"/>
                  <a:pt x="3421842" y="613144"/>
                  <a:pt x="3400577" y="606056"/>
                </a:cubicBezTo>
                <a:cubicBezTo>
                  <a:pt x="3386400" y="595424"/>
                  <a:pt x="3371660" y="585503"/>
                  <a:pt x="3358047" y="574159"/>
                </a:cubicBezTo>
                <a:cubicBezTo>
                  <a:pt x="3350346" y="567741"/>
                  <a:pt x="3345377" y="558051"/>
                  <a:pt x="3336781" y="552893"/>
                </a:cubicBezTo>
                <a:cubicBezTo>
                  <a:pt x="3325888" y="546357"/>
                  <a:pt x="3270294" y="533613"/>
                  <a:pt x="3262354" y="531628"/>
                </a:cubicBezTo>
                <a:lnTo>
                  <a:pt x="3166660" y="467833"/>
                </a:lnTo>
                <a:cubicBezTo>
                  <a:pt x="3156028" y="460745"/>
                  <a:pt x="3146886" y="450609"/>
                  <a:pt x="3134763" y="446568"/>
                </a:cubicBezTo>
                <a:lnTo>
                  <a:pt x="3070967" y="425303"/>
                </a:lnTo>
                <a:cubicBezTo>
                  <a:pt x="3049702" y="418215"/>
                  <a:pt x="3029362" y="407208"/>
                  <a:pt x="3007172" y="404038"/>
                </a:cubicBezTo>
                <a:cubicBezTo>
                  <a:pt x="2911402" y="390356"/>
                  <a:pt x="2957464" y="397525"/>
                  <a:pt x="2868949" y="382773"/>
                </a:cubicBezTo>
                <a:cubicBezTo>
                  <a:pt x="2794444" y="354834"/>
                  <a:pt x="2783425" y="348101"/>
                  <a:pt x="2709460" y="329610"/>
                </a:cubicBezTo>
                <a:cubicBezTo>
                  <a:pt x="2691928" y="325227"/>
                  <a:pt x="2673733" y="323732"/>
                  <a:pt x="2656298" y="318977"/>
                </a:cubicBezTo>
                <a:cubicBezTo>
                  <a:pt x="2634672" y="313079"/>
                  <a:pt x="2614744" y="300492"/>
                  <a:pt x="2592502" y="297712"/>
                </a:cubicBezTo>
                <a:lnTo>
                  <a:pt x="2507442" y="287079"/>
                </a:lnTo>
                <a:cubicBezTo>
                  <a:pt x="2486100" y="284030"/>
                  <a:pt x="2465039" y="279121"/>
                  <a:pt x="2443647" y="276447"/>
                </a:cubicBezTo>
                <a:cubicBezTo>
                  <a:pt x="2408303" y="272029"/>
                  <a:pt x="2372763" y="269358"/>
                  <a:pt x="2337321" y="265814"/>
                </a:cubicBezTo>
                <a:cubicBezTo>
                  <a:pt x="2212984" y="212528"/>
                  <a:pt x="2311655" y="248765"/>
                  <a:pt x="2209730" y="223284"/>
                </a:cubicBezTo>
                <a:cubicBezTo>
                  <a:pt x="2198857" y="220566"/>
                  <a:pt x="2189002" y="213583"/>
                  <a:pt x="2177833" y="212652"/>
                </a:cubicBezTo>
                <a:cubicBezTo>
                  <a:pt x="2103578" y="206464"/>
                  <a:pt x="2028977" y="205563"/>
                  <a:pt x="1954549" y="202019"/>
                </a:cubicBezTo>
                <a:cubicBezTo>
                  <a:pt x="1846909" y="180490"/>
                  <a:pt x="1925996" y="193904"/>
                  <a:pt x="1741898" y="180754"/>
                </a:cubicBezTo>
                <a:lnTo>
                  <a:pt x="1603674" y="170121"/>
                </a:lnTo>
                <a:cubicBezTo>
                  <a:pt x="1506755" y="145892"/>
                  <a:pt x="1624029" y="173029"/>
                  <a:pt x="1454819" y="148856"/>
                </a:cubicBezTo>
                <a:cubicBezTo>
                  <a:pt x="1440353" y="146789"/>
                  <a:pt x="1426285" y="142423"/>
                  <a:pt x="1412288" y="138224"/>
                </a:cubicBezTo>
                <a:cubicBezTo>
                  <a:pt x="1390818" y="131783"/>
                  <a:pt x="1348493" y="116959"/>
                  <a:pt x="1348493" y="116959"/>
                </a:cubicBezTo>
                <a:cubicBezTo>
                  <a:pt x="1297945" y="83260"/>
                  <a:pt x="1328717" y="99733"/>
                  <a:pt x="1252800" y="74428"/>
                </a:cubicBezTo>
                <a:lnTo>
                  <a:pt x="1220902" y="63796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240">
            <a:solidFill>
              <a:schemeClr val="accent5">
                <a:lumMod val="60000"/>
                <a:lumOff val="40000"/>
                <a:alpha val="3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55" name="Group 21"/>
          <p:cNvGrpSpPr/>
          <p:nvPr/>
        </p:nvGrpSpPr>
        <p:grpSpPr>
          <a:xfrm>
            <a:off x="6628680" y="4038480"/>
            <a:ext cx="2479680" cy="2259000"/>
            <a:chOff x="6628680" y="4038480"/>
            <a:chExt cx="2479680" cy="2259000"/>
          </a:xfrm>
        </p:grpSpPr>
        <p:sp>
          <p:nvSpPr>
            <p:cNvPr id="356" name="CustomShape 22"/>
            <p:cNvSpPr/>
            <p:nvPr/>
          </p:nvSpPr>
          <p:spPr>
            <a:xfrm>
              <a:off x="8108640" y="5103720"/>
              <a:ext cx="437040" cy="430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G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57" name="CustomShape 23"/>
            <p:cNvSpPr/>
            <p:nvPr/>
          </p:nvSpPr>
          <p:spPr>
            <a:xfrm>
              <a:off x="8519760" y="4435200"/>
              <a:ext cx="485640" cy="430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J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58" name="CustomShape 24"/>
            <p:cNvSpPr/>
            <p:nvPr/>
          </p:nvSpPr>
          <p:spPr>
            <a:xfrm>
              <a:off x="7689600" y="4038480"/>
              <a:ext cx="460800" cy="430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F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59" name="CustomShape 25"/>
            <p:cNvSpPr/>
            <p:nvPr/>
          </p:nvSpPr>
          <p:spPr>
            <a:xfrm>
              <a:off x="6971400" y="4985280"/>
              <a:ext cx="437040" cy="430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D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60" name="CustomShape 26"/>
            <p:cNvSpPr/>
            <p:nvPr/>
          </p:nvSpPr>
          <p:spPr>
            <a:xfrm flipH="1" flipV="1" rot="5400000">
              <a:off x="8383680" y="4890240"/>
              <a:ext cx="294480" cy="185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CustomShape 27"/>
            <p:cNvSpPr/>
            <p:nvPr/>
          </p:nvSpPr>
          <p:spPr>
            <a:xfrm>
              <a:off x="8151840" y="4254480"/>
              <a:ext cx="437760" cy="242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CustomShape 28"/>
            <p:cNvSpPr/>
            <p:nvPr/>
          </p:nvSpPr>
          <p:spPr>
            <a:xfrm flipV="1" rot="16200000">
              <a:off x="7700040" y="4691160"/>
              <a:ext cx="695160" cy="250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CustomShape 29"/>
            <p:cNvSpPr/>
            <p:nvPr/>
          </p:nvSpPr>
          <p:spPr>
            <a:xfrm>
              <a:off x="7409520" y="5201280"/>
              <a:ext cx="697680" cy="117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CustomShape 30"/>
            <p:cNvSpPr/>
            <p:nvPr/>
          </p:nvSpPr>
          <p:spPr>
            <a:xfrm rot="5400000">
              <a:off x="7232040" y="4521960"/>
              <a:ext cx="640080" cy="410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CustomShape 31"/>
            <p:cNvSpPr/>
            <p:nvPr/>
          </p:nvSpPr>
          <p:spPr>
            <a:xfrm>
              <a:off x="6628680" y="4038480"/>
              <a:ext cx="460800" cy="430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66" name="CustomShape 32"/>
            <p:cNvSpPr/>
            <p:nvPr/>
          </p:nvSpPr>
          <p:spPr>
            <a:xfrm>
              <a:off x="7090920" y="4254480"/>
              <a:ext cx="597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CustomShape 33"/>
            <p:cNvSpPr/>
            <p:nvPr/>
          </p:nvSpPr>
          <p:spPr>
            <a:xfrm flipV="1" rot="16200000">
              <a:off x="6660000" y="4670280"/>
              <a:ext cx="576720" cy="174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CustomShape 34"/>
            <p:cNvSpPr/>
            <p:nvPr/>
          </p:nvSpPr>
          <p:spPr>
            <a:xfrm>
              <a:off x="6628680" y="5736960"/>
              <a:ext cx="460800" cy="430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E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69" name="CustomShape 35"/>
            <p:cNvSpPr/>
            <p:nvPr/>
          </p:nvSpPr>
          <p:spPr>
            <a:xfrm>
              <a:off x="7771680" y="5867280"/>
              <a:ext cx="460800" cy="430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C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70" name="CustomShape 36"/>
            <p:cNvSpPr/>
            <p:nvPr/>
          </p:nvSpPr>
          <p:spPr>
            <a:xfrm>
              <a:off x="8647560" y="5754600"/>
              <a:ext cx="460800" cy="430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H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71" name="CustomShape 37"/>
            <p:cNvSpPr/>
            <p:nvPr/>
          </p:nvSpPr>
          <p:spPr>
            <a:xfrm flipH="1" rot="16200000">
              <a:off x="8426160" y="5528880"/>
              <a:ext cx="344160" cy="230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CustomShape 38"/>
            <p:cNvSpPr/>
            <p:nvPr/>
          </p:nvSpPr>
          <p:spPr>
            <a:xfrm rot="10800000">
              <a:off x="7092360" y="5954400"/>
              <a:ext cx="679320" cy="128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3" name="CustomShape 39"/>
          <p:cNvSpPr/>
          <p:nvPr/>
        </p:nvSpPr>
        <p:spPr>
          <a:xfrm>
            <a:off x="9023400" y="2254680"/>
            <a:ext cx="2682000" cy="1858680"/>
          </a:xfrm>
          <a:prstGeom prst="wedgeRoundRectCallout">
            <a:avLst>
              <a:gd name="adj1" fmla="val -71820"/>
              <a:gd name="adj2" fmla="val 44371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Unconnected graph holding two connected components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1D22953-4E99-4BB6-9E2F-0F2AB0C882CB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194" name="CustomShape 2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Topological Sorting: DFS Algorithm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95" name="CustomShape 3"/>
          <p:cNvSpPr/>
          <p:nvPr/>
        </p:nvSpPr>
        <p:spPr>
          <a:xfrm>
            <a:off x="791280" y="1412640"/>
            <a:ext cx="10559520" cy="442872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10000"/>
              </a:lnSpc>
            </a:pP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sortedNodes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= {</a:t>
            </a:r>
            <a:r>
              <a:rPr b="1" lang="en-US" sz="25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}  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  <a:ea typeface="DejaVu Sans"/>
              </a:rPr>
              <a:t>// linked list to hold the result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visitedNodes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= { }  </a:t>
            </a:r>
            <a:r>
              <a:rPr b="1" lang="en-US" sz="2500" spc="-1" strike="noStrike">
                <a:solidFill>
                  <a:srgbClr val="f3cd60"/>
                </a:solidFill>
                <a:latin typeface="Consolas"/>
                <a:ea typeface="DejaVu Sans"/>
              </a:rPr>
              <a:t>// set of already visited nodes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foreach </a:t>
            </a: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in </a:t>
            </a: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graphNodes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TopSortDFS(</a:t>
            </a: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) 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199"/>
              </a:spcBef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TopSortDFS(</a:t>
            </a: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)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if </a:t>
            </a: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∉ </a:t>
            </a: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visitedNodes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visitedNodes ← node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for each child </a:t>
            </a: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of </a:t>
            </a: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  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TopSortDFS(</a:t>
            </a: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)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insert </a:t>
            </a: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 upfront in the </a:t>
            </a:r>
            <a:r>
              <a:rPr b="1" i="1" lang="en-US" sz="2500" spc="-1" strike="noStrike">
                <a:solidFill>
                  <a:srgbClr val="fbeedc"/>
                </a:solidFill>
                <a:latin typeface="Consolas"/>
                <a:ea typeface="DejaVu Sans"/>
              </a:rPr>
              <a:t>sortedNodes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3196" name="CustomShape 4"/>
          <p:cNvSpPr/>
          <p:nvPr/>
        </p:nvSpPr>
        <p:spPr>
          <a:xfrm>
            <a:off x="789120" y="6091560"/>
            <a:ext cx="109429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Visualization: </a:t>
            </a:r>
            <a:r>
              <a:rPr b="0" lang="en-US" sz="24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1"/>
              </a:rPr>
              <a:t>https://www.cs.usfca.edu/~galles/visualization/TopoSortDFS.html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C10AE5C-B0CD-4BD2-8FE5-D5728F4C2C48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198" name="CustomShape 2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TopSort: DFS Algorithm + Cycle Detection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99" name="CustomShape 3"/>
          <p:cNvSpPr/>
          <p:nvPr/>
        </p:nvSpPr>
        <p:spPr>
          <a:xfrm>
            <a:off x="791280" y="1143000"/>
            <a:ext cx="10559520" cy="526932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sortedNodes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= { } 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// linked list to hold the result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visitedNodes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= { } 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// set of already visited nodes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cycleNodes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= { } 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// set of nodes in the current DFS cycle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foreach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in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graphNodes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TopSortDFS(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)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TopSortDFS(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if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ϵ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cycleNodes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return "Error: cycle detected"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if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∉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visitedNodes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visitedNodes ← node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cycleNodes ← node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for each child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of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TopSortDFS(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remove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from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cycleNodes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insert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upfront in the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sortedNodes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CustomShape 1"/>
          <p:cNvSpPr/>
          <p:nvPr/>
        </p:nvSpPr>
        <p:spPr>
          <a:xfrm>
            <a:off x="912960" y="4919760"/>
            <a:ext cx="10361880" cy="81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Topological Sorting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201" name="CustomShape 2"/>
          <p:cNvSpPr/>
          <p:nvPr/>
        </p:nvSpPr>
        <p:spPr>
          <a:xfrm>
            <a:off x="912960" y="5806800"/>
            <a:ext cx="10361880" cy="71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1" strike="noStrike">
                <a:solidFill>
                  <a:srgbClr val="f0a22e"/>
                </a:solidFill>
                <a:latin typeface="Calibri"/>
                <a:ea typeface="DejaVu Sans"/>
              </a:rPr>
              <a:t>Live Coding (Lab)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202" name="CustomShape 3"/>
          <p:cNvSpPr/>
          <p:nvPr/>
        </p:nvSpPr>
        <p:spPr>
          <a:xfrm>
            <a:off x="2059560" y="1204200"/>
            <a:ext cx="8067960" cy="3366360"/>
          </a:xfrm>
          <a:prstGeom prst="roundRect">
            <a:avLst>
              <a:gd name="adj" fmla="val 1646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A473EDC-B164-4E4F-A4AB-79091A5D61AF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3204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Representing graphs in memory</a:t>
            </a:r>
            <a:endParaRPr b="0" lang="en-US" sz="2600" spc="-1" strike="noStrike">
              <a:latin typeface="Arial"/>
            </a:endParaRPr>
          </a:p>
          <a:p>
            <a:pPr lvl="1" marL="609480" indent="-2300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Adjacency list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holding</a:t>
            </a:r>
            <a:br/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the children for each node</a:t>
            </a:r>
            <a:endParaRPr b="0" lang="en-US" sz="2600" spc="-1" strike="noStrike">
              <a:latin typeface="Arial"/>
            </a:endParaRPr>
          </a:p>
          <a:p>
            <a:pPr lvl="1" marL="609480" indent="-2300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Adjacency matrix</a:t>
            </a:r>
            <a:endParaRPr b="0" lang="en-US" sz="2600" spc="-1" strike="noStrike">
              <a:latin typeface="Arial"/>
            </a:endParaRPr>
          </a:p>
          <a:p>
            <a:pPr lvl="1" marL="609480" indent="-2300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List of edges</a:t>
            </a:r>
            <a:endParaRPr b="0" lang="en-US" sz="2600" spc="-1" strike="noStrike">
              <a:latin typeface="Arial"/>
            </a:endParaRPr>
          </a:p>
          <a:p>
            <a:pPr lvl="1" marL="609480" indent="-2300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Numbering the nodes for faster access</a:t>
            </a:r>
            <a:endParaRPr b="0" lang="en-US" sz="2600" spc="-1" strike="noStrike">
              <a:latin typeface="Arial"/>
            </a:endParaRPr>
          </a:p>
          <a:p>
            <a:pPr marL="304920" indent="-303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Depth-First Search (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DFS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) – recursive in-depth traversal</a:t>
            </a:r>
            <a:endParaRPr b="0" lang="en-US" sz="2600" spc="-1" strike="noStrike">
              <a:latin typeface="Arial"/>
            </a:endParaRPr>
          </a:p>
          <a:p>
            <a:pPr marL="304920" indent="-303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Breadth-First Search (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BFS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) – in-width traversal with a queue</a:t>
            </a:r>
            <a:endParaRPr b="0" lang="en-US" sz="2600" spc="-1" strike="noStrike">
              <a:latin typeface="Arial"/>
            </a:endParaRPr>
          </a:p>
          <a:p>
            <a:pPr marL="304920" indent="-303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Topological sorting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– source removal algorithms and DFS algorithm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205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Summary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206" name="Picture 2" descr=""/>
          <p:cNvPicPr/>
          <p:nvPr/>
        </p:nvPicPr>
        <p:blipFill>
          <a:blip r:embed="rId1"/>
          <a:stretch/>
        </p:blipFill>
        <p:spPr>
          <a:xfrm>
            <a:off x="6935400" y="1371600"/>
            <a:ext cx="4415400" cy="327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9329712-8A7C-48B0-B29F-B8B149540DC1}" type="slidenum">
              <a:rPr b="0" lang="en-US" sz="7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Graphs have many real-world applications</a:t>
            </a:r>
            <a:endParaRPr b="0" lang="en-US" sz="26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Modeling a </a:t>
            </a:r>
            <a:r>
              <a:rPr b="1" lang="en-US" sz="2400" spc="-1" strike="noStrike">
                <a:solidFill>
                  <a:srgbClr val="f3cd60"/>
                </a:solidFill>
                <a:latin typeface="Calibri"/>
                <a:ea typeface="DejaVu Sans"/>
              </a:rPr>
              <a:t>computer network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like the Internet</a:t>
            </a:r>
            <a:endParaRPr b="0" lang="en-US" sz="2400" spc="-1" strike="noStrike">
              <a:latin typeface="Arial"/>
            </a:endParaRPr>
          </a:p>
          <a:p>
            <a:pPr lvl="2" marL="91440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Routes are simple paths in the network</a:t>
            </a:r>
            <a:endParaRPr b="0" lang="en-US" sz="24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Modeling a city </a:t>
            </a:r>
            <a:r>
              <a:rPr b="1" lang="en-US" sz="2400" spc="-1" strike="noStrike">
                <a:solidFill>
                  <a:srgbClr val="f3cd60"/>
                </a:solidFill>
                <a:latin typeface="Calibri"/>
                <a:ea typeface="DejaVu Sans"/>
              </a:rPr>
              <a:t>map</a:t>
            </a:r>
            <a:endParaRPr b="0" lang="en-US" sz="2400" spc="-1" strike="noStrike">
              <a:latin typeface="Arial"/>
            </a:endParaRPr>
          </a:p>
          <a:p>
            <a:pPr lvl="2" marL="91440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Streets are edges, crossings are vertices</a:t>
            </a:r>
            <a:endParaRPr b="0" lang="en-US" sz="24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400" spc="-1" strike="noStrike">
                <a:solidFill>
                  <a:srgbClr val="f3cd60"/>
                </a:solidFill>
                <a:latin typeface="Calibri"/>
                <a:ea typeface="DejaVu Sans"/>
              </a:rPr>
              <a:t>Social networks</a:t>
            </a:r>
            <a:endParaRPr b="0" lang="en-US" sz="2400" spc="-1" strike="noStrike">
              <a:latin typeface="Arial"/>
            </a:endParaRPr>
          </a:p>
          <a:p>
            <a:pPr lvl="2" marL="91440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People are nodes and their connections are edges</a:t>
            </a:r>
            <a:endParaRPr b="0" lang="en-US" sz="24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400" spc="-1" strike="noStrike">
                <a:solidFill>
                  <a:srgbClr val="f3cd60"/>
                </a:solidFill>
                <a:latin typeface="Calibri"/>
                <a:ea typeface="DejaVu Sans"/>
              </a:rPr>
              <a:t>State machines</a:t>
            </a:r>
            <a:endParaRPr b="0" lang="en-US" sz="2400" spc="-1" strike="noStrike">
              <a:latin typeface="Arial"/>
            </a:endParaRPr>
          </a:p>
          <a:p>
            <a:pPr lvl="2" marL="91440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  <a:ea typeface="DejaVu Sans"/>
              </a:rPr>
              <a:t>Graphs and Their Applications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7" name="CustomShape 4"/>
          <p:cNvSpPr/>
          <p:nvPr/>
        </p:nvSpPr>
        <p:spPr>
          <a:xfrm>
            <a:off x="9766440" y="4638600"/>
            <a:ext cx="1294560" cy="1777320"/>
          </a:xfrm>
          <a:prstGeom prst="roundRect">
            <a:avLst>
              <a:gd name="adj" fmla="val 8594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8" name="Picture 2" descr=""/>
          <p:cNvPicPr/>
          <p:nvPr/>
        </p:nvPicPr>
        <p:blipFill>
          <a:blip r:embed="rId2"/>
          <a:stretch/>
        </p:blipFill>
        <p:spPr>
          <a:xfrm>
            <a:off x="8872200" y="2570400"/>
            <a:ext cx="2874960" cy="1986480"/>
          </a:xfrm>
          <a:prstGeom prst="rect">
            <a:avLst/>
          </a:prstGeom>
          <a:ln>
            <a:noFill/>
          </a:ln>
        </p:spPr>
      </p:pic>
      <p:sp>
        <p:nvSpPr>
          <p:cNvPr id="379" name="CustomShape 5"/>
          <p:cNvSpPr/>
          <p:nvPr/>
        </p:nvSpPr>
        <p:spPr>
          <a:xfrm>
            <a:off x="9080640" y="1303200"/>
            <a:ext cx="2498760" cy="1036080"/>
          </a:xfrm>
          <a:prstGeom prst="roundRect">
            <a:avLst>
              <a:gd name="adj" fmla="val 2833"/>
            </a:avLst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912960" y="5040000"/>
            <a:ext cx="10361880" cy="81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Representing Graphs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912960" y="5782320"/>
            <a:ext cx="10361880" cy="71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1" strike="noStrike">
                <a:solidFill>
                  <a:srgbClr val="f0a22e"/>
                </a:solidFill>
                <a:latin typeface="Calibri"/>
                <a:ea typeface="DejaVu Sans"/>
              </a:rPr>
              <a:t>Classic and OOP Ways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4113360" y="1045080"/>
            <a:ext cx="3961080" cy="3583440"/>
          </a:xfrm>
          <a:prstGeom prst="roundRect">
            <a:avLst>
              <a:gd name="adj" fmla="val 50000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83" name="CustomShape 4"/>
          <p:cNvSpPr/>
          <p:nvPr/>
        </p:nvSpPr>
        <p:spPr>
          <a:xfrm>
            <a:off x="4888800" y="1917720"/>
            <a:ext cx="2436840" cy="171108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6480">
            <a:solidFill>
              <a:schemeClr val="accent5">
                <a:lumMod val="60000"/>
                <a:lumOff val="40000"/>
                <a:alpha val="70000"/>
              </a:schemeClr>
            </a:solidFill>
            <a:round/>
          </a:ln>
          <a:scene3d>
            <a:camera prst="perspectiveRelaxedModerately"/>
            <a:lightRig dir="t" rig="threePt"/>
          </a:scene3d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onsolas"/>
                <a:ea typeface="DejaVu Sans"/>
              </a:rPr>
              <a:t>{1,2} {1,4} {2,3} {3,1} {4,2}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84" name="Picture 26" descr=""/>
          <p:cNvPicPr/>
          <p:nvPr/>
        </p:nvPicPr>
        <p:blipFill>
          <a:blip r:embed="rId2"/>
          <a:stretch/>
        </p:blipFill>
        <p:spPr>
          <a:xfrm>
            <a:off x="8609040" y="1544760"/>
            <a:ext cx="2827440" cy="2693160"/>
          </a:xfrm>
          <a:prstGeom prst="rect">
            <a:avLst/>
          </a:prstGeom>
          <a:ln>
            <a:noFill/>
          </a:ln>
          <a:scene3d>
            <a:camera prst="perspectiveHeroicExtremeLeftFacing"/>
            <a:lightRig dir="t" rig="threePt"/>
          </a:scene3d>
        </p:spPr>
      </p:pic>
      <p:pic>
        <p:nvPicPr>
          <p:cNvPr id="385" name="Picture 5" descr=""/>
          <p:cNvPicPr/>
          <p:nvPr/>
        </p:nvPicPr>
        <p:blipFill>
          <a:blip r:embed="rId3"/>
          <a:stretch/>
        </p:blipFill>
        <p:spPr>
          <a:xfrm>
            <a:off x="741960" y="1498680"/>
            <a:ext cx="2641680" cy="305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7846920" y="3637080"/>
            <a:ext cx="2818080" cy="268596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6480">
            <a:solidFill>
              <a:schemeClr val="accent5">
                <a:lumMod val="60000"/>
                <a:lumOff val="40000"/>
                <a:alpha val="7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2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3C7C638-4674-4BAC-B97D-4D6E705531D7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Adjacency list</a:t>
            </a:r>
            <a:endParaRPr b="0" lang="en-US" sz="34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Each node holds a list 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of its neighbors</a:t>
            </a:r>
            <a:endParaRPr b="0" lang="en-US" sz="32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11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Adjacency matrix</a:t>
            </a:r>
            <a:endParaRPr b="0" lang="en-US" sz="34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Each cell keeps whether and 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how two nodes are connected</a:t>
            </a:r>
            <a:endParaRPr b="0" lang="en-US" sz="32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1199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389" name="CustomShape 4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Representing Graphs</a:t>
            </a:r>
            <a:endParaRPr b="0" lang="en-US" sz="4000" spc="-1" strike="noStrike">
              <a:latin typeface="Arial"/>
            </a:endParaRPr>
          </a:p>
        </p:txBody>
      </p:sp>
      <p:graphicFrame>
        <p:nvGraphicFramePr>
          <p:cNvPr id="390" name="Table 5"/>
          <p:cNvGraphicFramePr/>
          <p:nvPr/>
        </p:nvGraphicFramePr>
        <p:xfrm>
          <a:off x="8304120" y="4128120"/>
          <a:ext cx="2056680" cy="1814760"/>
        </p:xfrm>
        <a:graphic>
          <a:graphicData uri="http://schemas.openxmlformats.org/drawingml/2006/table">
            <a:tbl>
              <a:tblPr/>
              <a:tblGrid>
                <a:gridCol w="514080"/>
                <a:gridCol w="514080"/>
                <a:gridCol w="514080"/>
                <a:gridCol w="514800"/>
              </a:tblGrid>
              <a:tr h="4536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</a:tr>
              <a:tr h="4536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</a:tr>
              <a:tr h="4536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</a:tr>
              <a:tr h="4543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2808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7bfac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91" name="CustomShape 6"/>
          <p:cNvSpPr/>
          <p:nvPr/>
        </p:nvSpPr>
        <p:spPr>
          <a:xfrm>
            <a:off x="7983000" y="4160880"/>
            <a:ext cx="316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2" name="CustomShape 7"/>
          <p:cNvSpPr/>
          <p:nvPr/>
        </p:nvSpPr>
        <p:spPr>
          <a:xfrm>
            <a:off x="7983000" y="4622400"/>
            <a:ext cx="316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3" name="CustomShape 8"/>
          <p:cNvSpPr/>
          <p:nvPr/>
        </p:nvSpPr>
        <p:spPr>
          <a:xfrm>
            <a:off x="7983000" y="5093280"/>
            <a:ext cx="316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4" name="CustomShape 9"/>
          <p:cNvSpPr/>
          <p:nvPr/>
        </p:nvSpPr>
        <p:spPr>
          <a:xfrm>
            <a:off x="7983000" y="5542560"/>
            <a:ext cx="316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CustomShape 10"/>
          <p:cNvSpPr/>
          <p:nvPr/>
        </p:nvSpPr>
        <p:spPr>
          <a:xfrm>
            <a:off x="8403480" y="3765600"/>
            <a:ext cx="316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6" name="CustomShape 11"/>
          <p:cNvSpPr/>
          <p:nvPr/>
        </p:nvSpPr>
        <p:spPr>
          <a:xfrm>
            <a:off x="8911800" y="3768840"/>
            <a:ext cx="316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7" name="CustomShape 12"/>
          <p:cNvSpPr/>
          <p:nvPr/>
        </p:nvSpPr>
        <p:spPr>
          <a:xfrm>
            <a:off x="9429120" y="3768840"/>
            <a:ext cx="316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8" name="CustomShape 13"/>
          <p:cNvSpPr/>
          <p:nvPr/>
        </p:nvSpPr>
        <p:spPr>
          <a:xfrm>
            <a:off x="9956880" y="3768840"/>
            <a:ext cx="3168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nsolas"/>
                <a:ea typeface="DejaVu Sans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9" name="CustomShape 14"/>
          <p:cNvSpPr/>
          <p:nvPr/>
        </p:nvSpPr>
        <p:spPr>
          <a:xfrm>
            <a:off x="3122640" y="5171040"/>
            <a:ext cx="3258000" cy="115200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6480">
            <a:solidFill>
              <a:schemeClr val="accent5">
                <a:lumMod val="60000"/>
                <a:lumOff val="40000"/>
                <a:alpha val="7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marL="95400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{1,2} {1,4} {2,3} {3,1} {4,2}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0" name="CustomShape 15"/>
          <p:cNvSpPr/>
          <p:nvPr/>
        </p:nvSpPr>
        <p:spPr>
          <a:xfrm>
            <a:off x="5280120" y="1151280"/>
            <a:ext cx="2284560" cy="1945440"/>
          </a:xfrm>
          <a:prstGeom prst="roundRect">
            <a:avLst>
              <a:gd name="adj" fmla="val 3234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6480">
            <a:solidFill>
              <a:schemeClr val="accent5">
                <a:lumMod val="60000"/>
                <a:lumOff val="40000"/>
                <a:alpha val="7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72000" rIns="72000" tIns="72000" bIns="72000" anchor="ctr">
            <a:noAutofit/>
          </a:bodyPr>
          <a:p>
            <a:pPr marL="95400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1 </a:t>
            </a:r>
            <a:r>
              <a:rPr b="1" lang="en-US" sz="24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 {2, 4}</a:t>
            </a:r>
            <a:endParaRPr b="0" lang="en-US" sz="2400" spc="-1" strike="noStrike">
              <a:latin typeface="Arial"/>
            </a:endParaRPr>
          </a:p>
          <a:p>
            <a:pPr marL="95400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2 </a:t>
            </a:r>
            <a:r>
              <a:rPr b="1" lang="en-US" sz="24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 {3}</a:t>
            </a:r>
            <a:endParaRPr b="0" lang="en-US" sz="2400" spc="-1" strike="noStrike">
              <a:latin typeface="Arial"/>
            </a:endParaRPr>
          </a:p>
          <a:p>
            <a:pPr marL="95400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3 </a:t>
            </a:r>
            <a:r>
              <a:rPr b="1" lang="en-US" sz="24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 {1}</a:t>
            </a:r>
            <a:endParaRPr b="0" lang="en-US" sz="2400" spc="-1" strike="noStrike">
              <a:latin typeface="Arial"/>
            </a:endParaRPr>
          </a:p>
          <a:p>
            <a:pPr marL="95400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4 </a:t>
            </a:r>
            <a:r>
              <a:rPr b="1" lang="en-US" sz="24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 {2}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401" name="Group 16"/>
          <p:cNvGrpSpPr/>
          <p:nvPr/>
        </p:nvGrpSpPr>
        <p:grpSpPr>
          <a:xfrm>
            <a:off x="8161200" y="1096920"/>
            <a:ext cx="2198880" cy="2064240"/>
            <a:chOff x="8161200" y="1096920"/>
            <a:chExt cx="2198880" cy="2064240"/>
          </a:xfrm>
        </p:grpSpPr>
        <p:sp>
          <p:nvSpPr>
            <p:cNvPr id="402" name="CustomShape 17"/>
            <p:cNvSpPr/>
            <p:nvPr/>
          </p:nvSpPr>
          <p:spPr>
            <a:xfrm>
              <a:off x="8161200" y="1096920"/>
              <a:ext cx="2198880" cy="2064240"/>
            </a:xfrm>
            <a:custGeom>
              <a:avLst/>
              <a:gdLst/>
              <a:ahLst/>
              <a:rect l="l" t="t" r="r" b="b"/>
              <a:pathLst>
                <a:path w="2438400" h="2235200">
                  <a:moveTo>
                    <a:pt x="304800" y="1955800"/>
                  </a:moveTo>
                  <a:cubicBezTo>
                    <a:pt x="0" y="1676400"/>
                    <a:pt x="0" y="558800"/>
                    <a:pt x="304800" y="279400"/>
                  </a:cubicBezTo>
                  <a:cubicBezTo>
                    <a:pt x="609600" y="0"/>
                    <a:pt x="1828800" y="0"/>
                    <a:pt x="2133600" y="279400"/>
                  </a:cubicBezTo>
                  <a:cubicBezTo>
                    <a:pt x="2438400" y="558800"/>
                    <a:pt x="2438400" y="1676400"/>
                    <a:pt x="2133600" y="1955800"/>
                  </a:cubicBezTo>
                  <a:cubicBezTo>
                    <a:pt x="1828800" y="2235200"/>
                    <a:pt x="609600" y="2235200"/>
                    <a:pt x="304800" y="195580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25000"/>
              </a:schemeClr>
            </a:solidFill>
            <a:ln w="6480">
              <a:solidFill>
                <a:schemeClr val="accent5">
                  <a:lumMod val="60000"/>
                  <a:lumOff val="40000"/>
                  <a:alpha val="7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03" name="Group 18"/>
            <p:cNvGrpSpPr/>
            <p:nvPr/>
          </p:nvGrpSpPr>
          <p:grpSpPr>
            <a:xfrm>
              <a:off x="8567280" y="1501560"/>
              <a:ext cx="1386720" cy="1228680"/>
              <a:chOff x="8567280" y="1501560"/>
              <a:chExt cx="1386720" cy="1228680"/>
            </a:xfrm>
          </p:grpSpPr>
          <p:sp>
            <p:nvSpPr>
              <p:cNvPr id="404" name="CustomShape 19"/>
              <p:cNvSpPr/>
              <p:nvPr/>
            </p:nvSpPr>
            <p:spPr>
              <a:xfrm>
                <a:off x="9513720" y="1501560"/>
                <a:ext cx="440280" cy="43848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60">
                <a:solidFill>
                  <a:schemeClr val="accent5">
                    <a:lumMod val="20000"/>
                    <a:lumOff val="80000"/>
                  </a:schemeClr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36000" rIns="36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20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2</a:t>
                </a:r>
                <a:endParaRPr b="0" lang="en-US" sz="2000" spc="-1" strike="noStrike">
                  <a:latin typeface="Arial"/>
                </a:endParaRPr>
              </a:p>
            </p:txBody>
          </p:sp>
          <p:sp>
            <p:nvSpPr>
              <p:cNvPr id="405" name="CustomShape 20"/>
              <p:cNvSpPr/>
              <p:nvPr/>
            </p:nvSpPr>
            <p:spPr>
              <a:xfrm>
                <a:off x="9513720" y="2318400"/>
                <a:ext cx="440280" cy="41184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60">
                <a:solidFill>
                  <a:schemeClr val="accent5">
                    <a:lumMod val="20000"/>
                    <a:lumOff val="80000"/>
                  </a:schemeClr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36000" rIns="36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20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4</a:t>
                </a:r>
                <a:endParaRPr b="0" lang="en-US" sz="2000" spc="-1" strike="noStrike">
                  <a:latin typeface="Arial"/>
                </a:endParaRPr>
              </a:p>
            </p:txBody>
          </p:sp>
          <p:sp>
            <p:nvSpPr>
              <p:cNvPr id="406" name="CustomShape 21"/>
              <p:cNvSpPr/>
              <p:nvPr/>
            </p:nvSpPr>
            <p:spPr>
              <a:xfrm>
                <a:off x="8567280" y="2318400"/>
                <a:ext cx="440280" cy="41184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60">
                <a:solidFill>
                  <a:schemeClr val="accent5">
                    <a:lumMod val="20000"/>
                    <a:lumOff val="80000"/>
                  </a:schemeClr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36000" rIns="36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20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1</a:t>
                </a:r>
                <a:endParaRPr b="0" lang="en-US" sz="2000" spc="-1" strike="noStrike">
                  <a:latin typeface="Arial"/>
                </a:endParaRPr>
              </a:p>
            </p:txBody>
          </p:sp>
          <p:sp>
            <p:nvSpPr>
              <p:cNvPr id="407" name="CustomShape 22"/>
              <p:cNvSpPr/>
              <p:nvPr/>
            </p:nvSpPr>
            <p:spPr>
              <a:xfrm>
                <a:off x="8567280" y="1501560"/>
                <a:ext cx="440280" cy="43848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60">
                <a:solidFill>
                  <a:schemeClr val="accent5">
                    <a:lumMod val="20000"/>
                    <a:lumOff val="80000"/>
                  </a:schemeClr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36000" rIns="36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2000" spc="-1" strike="noStrike">
                    <a:solidFill>
                      <a:srgbClr val="ffffff"/>
                    </a:solidFill>
                    <a:latin typeface="Calibri"/>
                    <a:ea typeface="DejaVu Sans"/>
                  </a:rPr>
                  <a:t>3</a:t>
                </a:r>
                <a:endParaRPr b="0" lang="en-US" sz="2000" spc="-1" strike="noStrike">
                  <a:latin typeface="Arial"/>
                </a:endParaRPr>
              </a:p>
            </p:txBody>
          </p:sp>
          <p:sp>
            <p:nvSpPr>
              <p:cNvPr id="408" name="CustomShape 23"/>
              <p:cNvSpPr/>
              <p:nvPr/>
            </p:nvSpPr>
            <p:spPr>
              <a:xfrm rot="5400000">
                <a:off x="9546840" y="2128680"/>
                <a:ext cx="37548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6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9" name="CustomShape 24"/>
              <p:cNvSpPr/>
              <p:nvPr/>
            </p:nvSpPr>
            <p:spPr>
              <a:xfrm rot="10800000">
                <a:off x="9010440" y="2525760"/>
                <a:ext cx="50328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6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0" name="CustomShape 25"/>
              <p:cNvSpPr/>
              <p:nvPr/>
            </p:nvSpPr>
            <p:spPr>
              <a:xfrm rot="5400000">
                <a:off x="9011880" y="1810800"/>
                <a:ext cx="500400" cy="632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6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1" name="CustomShape 26"/>
              <p:cNvSpPr/>
              <p:nvPr/>
            </p:nvSpPr>
            <p:spPr>
              <a:xfrm>
                <a:off x="9009000" y="1721520"/>
                <a:ext cx="50328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6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2" name="CustomShape 27"/>
              <p:cNvSpPr/>
              <p:nvPr/>
            </p:nvSpPr>
            <p:spPr>
              <a:xfrm flipH="1" flipV="1" rot="5400000">
                <a:off x="8598600" y="2127960"/>
                <a:ext cx="37548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6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8FB71A5-9CD4-46AE-835E-CF8422D46CB6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Graph Representation: Adjacency List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744120" y="1130040"/>
            <a:ext cx="10710000" cy="52390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var g = new List&lt;int&gt;[]</a:t>
            </a:r>
            <a:br/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{3, 6},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{2, 3, 4, 5, 6},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{1, 4, 5},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{0, 1, 5},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{1, 2, 6},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{1, 2, 3},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{0, 1, 4}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};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1" i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// Add an edge { 3 </a:t>
            </a:r>
            <a:r>
              <a:rPr b="1" i="1" lang="en-US" sz="2200" spc="-1" strike="noStrike">
                <a:solidFill>
                  <a:srgbClr val="f3cd60"/>
                </a:solidFill>
                <a:latin typeface="Wingdings"/>
                <a:ea typeface="DejaVu Sans"/>
              </a:rPr>
              <a:t></a:t>
            </a:r>
            <a:r>
              <a:rPr b="1" i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 6 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g[3].Add(6);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1" i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// List the children of node #1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var childNodes = g[1];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16" name="Picture 5" descr=""/>
          <p:cNvPicPr/>
          <p:nvPr/>
        </p:nvPicPr>
        <p:blipFill>
          <a:blip r:embed="rId1"/>
          <a:stretch/>
        </p:blipFill>
        <p:spPr>
          <a:xfrm>
            <a:off x="8133480" y="1447920"/>
            <a:ext cx="2901240" cy="2589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293FBC4-554B-4951-AF13-7BB5FDCE678A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Graph Representation: Adjacency Matrix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19" name="CustomShape 3"/>
          <p:cNvSpPr/>
          <p:nvPr/>
        </p:nvSpPr>
        <p:spPr>
          <a:xfrm>
            <a:off x="744120" y="1130040"/>
            <a:ext cx="10710000" cy="52390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var graph = new[,]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 // 0  1  2  3  4  5  6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0, 0, 0,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0, 0,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}, // node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0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0, 0,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}, // node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0,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0, 0,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0 }, // node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2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0, 0, 0,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0 }, // node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3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0,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0, 0, 0,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}, // node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4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0,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0, 0, 0 }, // node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5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0, 0,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, 0, 0 }, // node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6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};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1" i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// Add an edge { 3 </a:t>
            </a:r>
            <a:r>
              <a:rPr b="1" i="1" lang="en-US" sz="2200" spc="-1" strike="noStrike">
                <a:solidFill>
                  <a:srgbClr val="f3cd60"/>
                </a:solidFill>
                <a:latin typeface="Wingdings"/>
                <a:ea typeface="DejaVu Sans"/>
              </a:rPr>
              <a:t></a:t>
            </a:r>
            <a:r>
              <a:rPr b="1" i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 6 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g[3, 6] = 1;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1" i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// List the children of node #1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var childNodes = g[1];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20" name="Picture 5" descr=""/>
          <p:cNvPicPr/>
          <p:nvPr/>
        </p:nvPicPr>
        <p:blipFill>
          <a:blip r:embed="rId1"/>
          <a:stretch/>
        </p:blipFill>
        <p:spPr>
          <a:xfrm>
            <a:off x="7877520" y="1523880"/>
            <a:ext cx="3157560" cy="2818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115332C-7E13-4B73-87EE-5F477FFF0008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Graph Representation: List of Edges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744120" y="1143000"/>
            <a:ext cx="10710000" cy="5230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class Edge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public int Parent {get; set; 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public int Child {get; set; }</a:t>
            </a:r>
            <a:br/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var graph =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new List&lt;Edge&gt;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() 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new Edge() { Parent = 0, Child = 3 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new Edge() { Parent = 0, Child = 6 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…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b="1" i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// Add an edge { 3 </a:t>
            </a:r>
            <a:r>
              <a:rPr b="1" i="1" lang="en-US" sz="2200" spc="-1" strike="noStrike">
                <a:solidFill>
                  <a:srgbClr val="f3cd60"/>
                </a:solidFill>
                <a:latin typeface="Wingdings"/>
                <a:ea typeface="DejaVu Sans"/>
              </a:rPr>
              <a:t></a:t>
            </a:r>
            <a:r>
              <a:rPr b="1" i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 6 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graph.Add(new Edge() { Parent = 3, Child = 6 });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b="1" i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// List the children of node #1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5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var childNodes = graph.Where(e =&gt; e.Parent == 1);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24" name="Picture 5" descr=""/>
          <p:cNvPicPr/>
          <p:nvPr/>
        </p:nvPicPr>
        <p:blipFill>
          <a:blip r:embed="rId1"/>
          <a:stretch/>
        </p:blipFill>
        <p:spPr>
          <a:xfrm>
            <a:off x="7877520" y="1536840"/>
            <a:ext cx="3157560" cy="2818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837752F-2CC0-4EF8-ABF3-5F4B1B6C6BA7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A common technique to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speed up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working with graphs</a:t>
            </a:r>
            <a:endParaRPr b="0" lang="en-US" sz="28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Numbering the nodes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and accessing them by index (not by name)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600" spc="-1" strike="noStrike">
              <a:latin typeface="Arial"/>
            </a:endParaRPr>
          </a:p>
        </p:txBody>
      </p:sp>
      <p:sp>
        <p:nvSpPr>
          <p:cNvPr id="427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Numbering Graph Nodes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428" name="Group 4"/>
          <p:cNvGrpSpPr/>
          <p:nvPr/>
        </p:nvGrpSpPr>
        <p:grpSpPr>
          <a:xfrm>
            <a:off x="1594440" y="3048120"/>
            <a:ext cx="4079880" cy="2376720"/>
            <a:chOff x="1594440" y="3048120"/>
            <a:chExt cx="4079880" cy="2376720"/>
          </a:xfrm>
        </p:grpSpPr>
        <p:sp>
          <p:nvSpPr>
            <p:cNvPr id="429" name="CustomShape 5"/>
            <p:cNvSpPr/>
            <p:nvPr/>
          </p:nvSpPr>
          <p:spPr>
            <a:xfrm>
              <a:off x="2821320" y="3048120"/>
              <a:ext cx="524160" cy="501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0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30" name="CustomShape 6"/>
            <p:cNvSpPr/>
            <p:nvPr/>
          </p:nvSpPr>
          <p:spPr>
            <a:xfrm>
              <a:off x="1670400" y="3276720"/>
              <a:ext cx="524160" cy="5000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6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31" name="CustomShape 7"/>
            <p:cNvSpPr/>
            <p:nvPr/>
          </p:nvSpPr>
          <p:spPr>
            <a:xfrm>
              <a:off x="1594440" y="4389480"/>
              <a:ext cx="524160" cy="501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4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32" name="CustomShape 8"/>
            <p:cNvSpPr/>
            <p:nvPr/>
          </p:nvSpPr>
          <p:spPr>
            <a:xfrm>
              <a:off x="2745000" y="4008600"/>
              <a:ext cx="522720" cy="501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33" name="CustomShape 9"/>
            <p:cNvSpPr/>
            <p:nvPr/>
          </p:nvSpPr>
          <p:spPr>
            <a:xfrm>
              <a:off x="3804120" y="4541760"/>
              <a:ext cx="524160" cy="501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5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34" name="CustomShape 10"/>
            <p:cNvSpPr/>
            <p:nvPr/>
          </p:nvSpPr>
          <p:spPr>
            <a:xfrm>
              <a:off x="2745000" y="4923000"/>
              <a:ext cx="524160" cy="501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35" name="CustomShape 11"/>
            <p:cNvSpPr/>
            <p:nvPr/>
          </p:nvSpPr>
          <p:spPr>
            <a:xfrm flipV="1" rot="10800000">
              <a:off x="4694040" y="4207320"/>
              <a:ext cx="623520" cy="22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CustomShape 12"/>
            <p:cNvSpPr/>
            <p:nvPr/>
          </p:nvSpPr>
          <p:spPr>
            <a:xfrm>
              <a:off x="3346920" y="3299760"/>
              <a:ext cx="541800" cy="324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CustomShape 13"/>
            <p:cNvSpPr/>
            <p:nvPr/>
          </p:nvSpPr>
          <p:spPr>
            <a:xfrm rot="5400000">
              <a:off x="3828960" y="4293720"/>
              <a:ext cx="486000" cy="7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CustomShape 14"/>
            <p:cNvSpPr/>
            <p:nvPr/>
          </p:nvSpPr>
          <p:spPr>
            <a:xfrm flipH="1" rot="16200000">
              <a:off x="2281680" y="3542040"/>
              <a:ext cx="375840" cy="700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15"/>
            <p:cNvSpPr/>
            <p:nvPr/>
          </p:nvSpPr>
          <p:spPr>
            <a:xfrm rot="5400000">
              <a:off x="1590840" y="4045680"/>
              <a:ext cx="609840" cy="7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16"/>
            <p:cNvSpPr/>
            <p:nvPr/>
          </p:nvSpPr>
          <p:spPr>
            <a:xfrm flipH="1" rot="16200000">
              <a:off x="2216160" y="4645440"/>
              <a:ext cx="353880" cy="700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17"/>
            <p:cNvSpPr/>
            <p:nvPr/>
          </p:nvSpPr>
          <p:spPr>
            <a:xfrm flipV="1" rot="10800000">
              <a:off x="5674320" y="4916520"/>
              <a:ext cx="619560" cy="27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CustomShape 18"/>
            <p:cNvSpPr/>
            <p:nvPr/>
          </p:nvSpPr>
          <p:spPr>
            <a:xfrm flipH="1" rot="16200000">
              <a:off x="2799720" y="4716000"/>
              <a:ext cx="409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CustomShape 19"/>
            <p:cNvSpPr/>
            <p:nvPr/>
          </p:nvSpPr>
          <p:spPr>
            <a:xfrm rot="5400000">
              <a:off x="3475800" y="4767480"/>
              <a:ext cx="201600" cy="609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CustomShape 20"/>
            <p:cNvSpPr/>
            <p:nvPr/>
          </p:nvSpPr>
          <p:spPr>
            <a:xfrm flipV="1">
              <a:off x="2120040" y="4436640"/>
              <a:ext cx="700200" cy="201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CustomShape 21"/>
            <p:cNvSpPr/>
            <p:nvPr/>
          </p:nvSpPr>
          <p:spPr>
            <a:xfrm flipH="1" rot="16200000">
              <a:off x="3448080" y="4182480"/>
              <a:ext cx="176040" cy="687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" name="CustomShape 22"/>
            <p:cNvSpPr/>
            <p:nvPr/>
          </p:nvSpPr>
          <p:spPr>
            <a:xfrm>
              <a:off x="3813480" y="3551400"/>
              <a:ext cx="522720" cy="501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447" name="Group 23"/>
          <p:cNvGrpSpPr/>
          <p:nvPr/>
        </p:nvGrpSpPr>
        <p:grpSpPr>
          <a:xfrm>
            <a:off x="6392880" y="2819520"/>
            <a:ext cx="4424400" cy="2820960"/>
            <a:chOff x="6392880" y="2819520"/>
            <a:chExt cx="4424400" cy="2820960"/>
          </a:xfrm>
        </p:grpSpPr>
        <p:sp>
          <p:nvSpPr>
            <p:cNvPr id="448" name="CustomShape 24"/>
            <p:cNvSpPr/>
            <p:nvPr/>
          </p:nvSpPr>
          <p:spPr>
            <a:xfrm>
              <a:off x="8130600" y="2819520"/>
              <a:ext cx="1094040" cy="6112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Ruse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49" name="CustomShape 25"/>
            <p:cNvSpPr/>
            <p:nvPr/>
          </p:nvSpPr>
          <p:spPr>
            <a:xfrm>
              <a:off x="6496560" y="3090600"/>
              <a:ext cx="1203840" cy="6094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Plovdiv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0" name="CustomShape 26"/>
            <p:cNvSpPr/>
            <p:nvPr/>
          </p:nvSpPr>
          <p:spPr>
            <a:xfrm>
              <a:off x="6392880" y="4445640"/>
              <a:ext cx="1307520" cy="6112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Bourgas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1" name="CustomShape 27"/>
            <p:cNvSpPr/>
            <p:nvPr/>
          </p:nvSpPr>
          <p:spPr>
            <a:xfrm>
              <a:off x="8019360" y="3886200"/>
              <a:ext cx="1233720" cy="6112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Sofia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2" name="CustomShape 28"/>
            <p:cNvSpPr/>
            <p:nvPr/>
          </p:nvSpPr>
          <p:spPr>
            <a:xfrm>
              <a:off x="9530640" y="4557960"/>
              <a:ext cx="1286640" cy="77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Stara Zagora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3" name="CustomShape 29"/>
            <p:cNvSpPr/>
            <p:nvPr/>
          </p:nvSpPr>
          <p:spPr>
            <a:xfrm>
              <a:off x="8022240" y="5029200"/>
              <a:ext cx="1230840" cy="6112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Pleven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54" name="CustomShape 30"/>
            <p:cNvSpPr/>
            <p:nvPr/>
          </p:nvSpPr>
          <p:spPr>
            <a:xfrm flipH="1">
              <a:off x="7700400" y="3125880"/>
              <a:ext cx="426960" cy="268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CustomShape 31"/>
            <p:cNvSpPr/>
            <p:nvPr/>
          </p:nvSpPr>
          <p:spPr>
            <a:xfrm>
              <a:off x="9226080" y="3125880"/>
              <a:ext cx="533520" cy="387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CustomShape 32"/>
            <p:cNvSpPr/>
            <p:nvPr/>
          </p:nvSpPr>
          <p:spPr>
            <a:xfrm>
              <a:off x="10132200" y="4037760"/>
              <a:ext cx="41040" cy="518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CustomShape 33"/>
            <p:cNvSpPr/>
            <p:nvPr/>
          </p:nvSpPr>
          <p:spPr>
            <a:xfrm>
              <a:off x="7525440" y="3611880"/>
              <a:ext cx="673560" cy="362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CustomShape 34"/>
            <p:cNvSpPr/>
            <p:nvPr/>
          </p:nvSpPr>
          <p:spPr>
            <a:xfrm flipH="1">
              <a:off x="7045920" y="3701520"/>
              <a:ext cx="50400" cy="742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CustomShape 35"/>
            <p:cNvSpPr/>
            <p:nvPr/>
          </p:nvSpPr>
          <p:spPr>
            <a:xfrm>
              <a:off x="7510320" y="4968720"/>
              <a:ext cx="510840" cy="365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CustomShape 36"/>
            <p:cNvSpPr/>
            <p:nvPr/>
          </p:nvSpPr>
          <p:spPr>
            <a:xfrm flipH="1">
              <a:off x="9072360" y="3731400"/>
              <a:ext cx="531720" cy="243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CustomShape 37"/>
            <p:cNvSpPr/>
            <p:nvPr/>
          </p:nvSpPr>
          <p:spPr>
            <a:xfrm>
              <a:off x="8637120" y="4498920"/>
              <a:ext cx="360" cy="528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2" name="CustomShape 38"/>
            <p:cNvSpPr/>
            <p:nvPr/>
          </p:nvSpPr>
          <p:spPr>
            <a:xfrm flipH="1">
              <a:off x="9253080" y="5220360"/>
              <a:ext cx="463320" cy="113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" name="CustomShape 39"/>
            <p:cNvSpPr/>
            <p:nvPr/>
          </p:nvSpPr>
          <p:spPr>
            <a:xfrm flipV="1">
              <a:off x="7701840" y="4407840"/>
              <a:ext cx="496800" cy="341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4" name="CustomShape 40"/>
            <p:cNvSpPr/>
            <p:nvPr/>
          </p:nvSpPr>
          <p:spPr>
            <a:xfrm>
              <a:off x="9073800" y="4409280"/>
              <a:ext cx="644040" cy="261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" name="CustomShape 41"/>
            <p:cNvSpPr/>
            <p:nvPr/>
          </p:nvSpPr>
          <p:spPr>
            <a:xfrm>
              <a:off x="9606960" y="3425040"/>
              <a:ext cx="1049040" cy="6112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Varna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466" name="CustomShape 42"/>
          <p:cNvSpPr/>
          <p:nvPr/>
        </p:nvSpPr>
        <p:spPr>
          <a:xfrm>
            <a:off x="4951440" y="4056480"/>
            <a:ext cx="836640" cy="354240"/>
          </a:xfrm>
          <a:prstGeom prst="left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ccc7b8"/>
              </a:gs>
              <a:gs pos="100000">
                <a:srgbClr val="c3bdac"/>
              </a:gs>
            </a:gsLst>
            <a:lin ang="5400000"/>
          </a:gradFill>
          <a:ln>
            <a:solidFill>
              <a:srgbClr val="9e9170"/>
            </a:solidFill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467" name="CustomShape 43"/>
          <p:cNvSpPr/>
          <p:nvPr/>
        </p:nvSpPr>
        <p:spPr>
          <a:xfrm>
            <a:off x="304920" y="5875560"/>
            <a:ext cx="5622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Graph of </a:t>
            </a:r>
            <a:r>
              <a:rPr b="1" lang="en-US" sz="2400" spc="-1" strike="noStrike">
                <a:solidFill>
                  <a:srgbClr val="f3cd60"/>
                </a:solidFill>
                <a:latin typeface="Calibri"/>
                <a:ea typeface="DejaVu Sans"/>
              </a:rPr>
              <a:t>numbered nodes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: [0…6]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8" name="CustomShape 44"/>
          <p:cNvSpPr/>
          <p:nvPr/>
        </p:nvSpPr>
        <p:spPr>
          <a:xfrm>
            <a:off x="6667560" y="5877720"/>
            <a:ext cx="39067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Graph of </a:t>
            </a:r>
            <a:r>
              <a:rPr b="1" lang="en-US" sz="2400" spc="-1" strike="noStrike">
                <a:solidFill>
                  <a:srgbClr val="f3cd60"/>
                </a:solidFill>
                <a:latin typeface="Calibri"/>
                <a:ea typeface="DejaVu Sans"/>
              </a:rPr>
              <a:t>named nodes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160E16B-0630-43DB-A134-F31C6FBBCCF1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70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3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Suppose we have a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graph of </a:t>
            </a:r>
            <a:r>
              <a:rPr b="1" i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n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 nodes</a:t>
            </a:r>
            <a:endParaRPr b="0" lang="en-US" sz="3200" spc="-1" strike="noStrike">
              <a:latin typeface="Arial"/>
            </a:endParaRPr>
          </a:p>
          <a:p>
            <a:pPr lvl="1" marL="609480" indent="-2300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We can assign a number for each node in the range [0…</a:t>
            </a:r>
            <a:r>
              <a:rPr b="1" i="1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-1]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71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Numbering Graph Nodes – How?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72" name="CustomShape 4"/>
          <p:cNvSpPr/>
          <p:nvPr/>
        </p:nvSpPr>
        <p:spPr>
          <a:xfrm>
            <a:off x="553320" y="5464800"/>
            <a:ext cx="3968640" cy="966960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480">
            <a:solidFill>
              <a:schemeClr val="accent5">
                <a:lumMod val="60000"/>
                <a:lumOff val="40000"/>
                <a:alpha val="7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72000" rIns="72000" tIns="72000" bIns="72000" anchor="ctr">
            <a:noAutofit/>
          </a:bodyPr>
          <a:p>
            <a:pPr marL="95400">
              <a:lnSpc>
                <a:spcPct val="100000"/>
              </a:lnSpc>
            </a:pPr>
            <a:r>
              <a:rPr b="1" lang="en-US" sz="2600" spc="-1" strike="noStrike">
                <a:solidFill>
                  <a:srgbClr val="ffffff"/>
                </a:solidFill>
                <a:latin typeface="Consolas"/>
                <a:ea typeface="DejaVu Sans"/>
              </a:rPr>
              <a:t>var g = </a:t>
            </a:r>
            <a:endParaRPr b="0" lang="en-US" sz="2600" spc="-1" strike="noStrike">
              <a:latin typeface="Arial"/>
            </a:endParaRPr>
          </a:p>
          <a:p>
            <a:pPr marL="95400">
              <a:lnSpc>
                <a:spcPct val="100000"/>
              </a:lnSpc>
            </a:pPr>
            <a:r>
              <a:rPr b="1" lang="en-US" sz="2600" spc="-1" strike="noStrike">
                <a:solidFill>
                  <a:srgbClr val="ffffff"/>
                </a:solidFill>
                <a:latin typeface="Consolas"/>
                <a:ea typeface="DejaVu Sans"/>
              </a:rPr>
              <a:t>    </a:t>
            </a:r>
            <a:r>
              <a:rPr b="1" lang="en-US" sz="2600" spc="-1" strike="noStrike">
                <a:solidFill>
                  <a:srgbClr val="ffffff"/>
                </a:solidFill>
                <a:latin typeface="Consolas"/>
                <a:ea typeface="DejaVu Sans"/>
              </a:rPr>
              <a:t>new List&lt;int&gt;[</a:t>
            </a:r>
            <a:r>
              <a:rPr b="1" i="1" lang="en-US" sz="2600" spc="-1" strike="noStrike">
                <a:solidFill>
                  <a:srgbClr val="ffffff"/>
                </a:solidFill>
                <a:latin typeface="Consolas"/>
                <a:ea typeface="DejaVu Sans"/>
              </a:rPr>
              <a:t>n</a:t>
            </a:r>
            <a:r>
              <a:rPr b="1" lang="en-US" sz="2600" spc="-1" strike="noStrike">
                <a:solidFill>
                  <a:srgbClr val="ffffff"/>
                </a:solidFill>
                <a:latin typeface="Consolas"/>
                <a:ea typeface="DejaVu Sans"/>
              </a:rPr>
              <a:t>]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73" name="CustomShape 5"/>
          <p:cNvSpPr/>
          <p:nvPr/>
        </p:nvSpPr>
        <p:spPr>
          <a:xfrm>
            <a:off x="7008840" y="5464800"/>
            <a:ext cx="4628160" cy="966960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480">
            <a:solidFill>
              <a:schemeClr val="accent5">
                <a:lumMod val="60000"/>
                <a:lumOff val="40000"/>
                <a:alpha val="7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72000" rIns="72000" tIns="72000" bIns="72000" anchor="ctr">
            <a:noAutofit/>
          </a:bodyPr>
          <a:p>
            <a:pPr marL="95400">
              <a:lnSpc>
                <a:spcPct val="100000"/>
              </a:lnSpc>
            </a:pPr>
            <a:r>
              <a:rPr b="1" lang="en-US" sz="2600" spc="-1" strike="noStrike">
                <a:solidFill>
                  <a:srgbClr val="ffffff"/>
                </a:solidFill>
                <a:latin typeface="Consolas"/>
                <a:ea typeface="DejaVu Sans"/>
              </a:rPr>
              <a:t>var g = new Dictionary&lt;</a:t>
            </a:r>
            <a:endParaRPr b="0" lang="en-US" sz="2600" spc="-1" strike="noStrike">
              <a:latin typeface="Arial"/>
            </a:endParaRPr>
          </a:p>
          <a:p>
            <a:pPr marL="95400">
              <a:lnSpc>
                <a:spcPct val="100000"/>
              </a:lnSpc>
            </a:pPr>
            <a:r>
              <a:rPr b="1" lang="en-US" sz="2600" spc="-1" strike="noStrike">
                <a:solidFill>
                  <a:srgbClr val="ffffff"/>
                </a:solidFill>
                <a:latin typeface="Consolas"/>
                <a:ea typeface="DejaVu Sans"/>
              </a:rPr>
              <a:t>  </a:t>
            </a:r>
            <a:r>
              <a:rPr b="1" lang="en-US" sz="2600" spc="-1" strike="noStrike">
                <a:solidFill>
                  <a:srgbClr val="ffffff"/>
                </a:solidFill>
                <a:latin typeface="Consolas"/>
                <a:ea typeface="DejaVu Sans"/>
              </a:rPr>
              <a:t>string, List&lt;string&gt;&gt;</a:t>
            </a:r>
            <a:endParaRPr b="0" lang="en-US" sz="2600" spc="-1" strike="noStrike">
              <a:latin typeface="Arial"/>
            </a:endParaRPr>
          </a:p>
        </p:txBody>
      </p:sp>
      <p:graphicFrame>
        <p:nvGraphicFramePr>
          <p:cNvPr id="474" name="Table 6"/>
          <p:cNvGraphicFramePr/>
          <p:nvPr/>
        </p:nvGraphicFramePr>
        <p:xfrm>
          <a:off x="4709880" y="2698560"/>
          <a:ext cx="2124360" cy="3868560"/>
        </p:xfrm>
        <a:graphic>
          <a:graphicData uri="http://schemas.openxmlformats.org/drawingml/2006/table">
            <a:tbl>
              <a:tblPr/>
              <a:tblGrid>
                <a:gridCol w="403200"/>
                <a:gridCol w="1721520"/>
              </a:tblGrid>
              <a:tr h="5047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#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0a22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Node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f0a22e"/>
                    </a:solidFill>
                  </a:tcPr>
                </a:tc>
              </a:tr>
              <a:tr h="4320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Ruse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</a:tr>
              <a:tr h="4320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Sofia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</a:tr>
              <a:tr h="4320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Pleven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</a:tr>
              <a:tr h="4320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Varna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</a:tr>
              <a:tr h="4320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Bourgas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</a:tr>
              <a:tr h="772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Stara Zagora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cf0e7"/>
                    </a:solidFill>
                  </a:tcPr>
                </a:tc>
              </a:tr>
              <a:tr h="4320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Plovdiv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dfcd"/>
                    </a:solidFill>
                  </a:tcPr>
                </a:tc>
              </a:tr>
            </a:tbl>
          </a:graphicData>
        </a:graphic>
      </p:graphicFrame>
      <p:pic>
        <p:nvPicPr>
          <p:cNvPr id="475" name="Picture 43" descr=""/>
          <p:cNvPicPr/>
          <p:nvPr/>
        </p:nvPicPr>
        <p:blipFill>
          <a:blip r:embed="rId1"/>
          <a:stretch/>
        </p:blipFill>
        <p:spPr>
          <a:xfrm>
            <a:off x="1032480" y="2604600"/>
            <a:ext cx="3010320" cy="2686680"/>
          </a:xfrm>
          <a:prstGeom prst="rect">
            <a:avLst/>
          </a:prstGeom>
          <a:ln>
            <a:noFill/>
          </a:ln>
        </p:spPr>
      </p:pic>
      <p:pic>
        <p:nvPicPr>
          <p:cNvPr id="476" name="Picture 44" descr=""/>
          <p:cNvPicPr/>
          <p:nvPr/>
        </p:nvPicPr>
        <p:blipFill>
          <a:blip r:embed="rId2"/>
          <a:stretch/>
        </p:blipFill>
        <p:spPr>
          <a:xfrm>
            <a:off x="7381080" y="2685960"/>
            <a:ext cx="3893760" cy="2499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39E5B61-0CAE-454E-9D8C-6DDFD93D5F8D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514440" indent="-513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Graph Definitions and Terminology</a:t>
            </a:r>
            <a:endParaRPr b="0" lang="en-US" sz="3400" spc="-1" strike="noStrike">
              <a:latin typeface="Arial"/>
            </a:endParaRPr>
          </a:p>
          <a:p>
            <a:pPr marL="514440" indent="-513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Representing Graphs </a:t>
            </a:r>
            <a:endParaRPr b="0" lang="en-US" sz="3400" spc="-1" strike="noStrike">
              <a:latin typeface="Arial"/>
            </a:endParaRPr>
          </a:p>
          <a:p>
            <a:pPr marL="514440" indent="-513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Graph Traversal Algorithms</a:t>
            </a:r>
            <a:endParaRPr b="0" lang="en-US" sz="3400" spc="-1" strike="noStrike">
              <a:latin typeface="Arial"/>
            </a:endParaRPr>
          </a:p>
          <a:p>
            <a:pPr lvl="1" marL="631800" indent="-3272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Depth-First-Search (DFS)</a:t>
            </a:r>
            <a:endParaRPr b="0" lang="en-US" sz="3200" spc="-1" strike="noStrike">
              <a:latin typeface="Arial"/>
            </a:endParaRPr>
          </a:p>
          <a:p>
            <a:pPr lvl="1" marL="631800" indent="-3272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Breadth-First-Search (BFS)</a:t>
            </a:r>
            <a:endParaRPr b="0" lang="en-US" sz="3200" spc="-1" strike="noStrike">
              <a:latin typeface="Arial"/>
            </a:endParaRPr>
          </a:p>
          <a:p>
            <a:pPr marL="514440" indent="-513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Connected Components</a:t>
            </a:r>
            <a:endParaRPr b="0" lang="en-US" sz="3400" spc="-1" strike="noStrike">
              <a:latin typeface="Arial"/>
            </a:endParaRPr>
          </a:p>
          <a:p>
            <a:pPr marL="514440" indent="-513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Topological Sorting</a:t>
            </a:r>
            <a:endParaRPr b="0" lang="en-US" sz="34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Table of Contents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36" name="Picture 8" descr=""/>
          <p:cNvPicPr/>
          <p:nvPr/>
        </p:nvPicPr>
        <p:blipFill>
          <a:blip r:embed="rId1"/>
          <a:stretch/>
        </p:blipFill>
        <p:spPr>
          <a:xfrm>
            <a:off x="8685360" y="2736720"/>
            <a:ext cx="2721960" cy="3510360"/>
          </a:xfrm>
          <a:prstGeom prst="rect">
            <a:avLst/>
          </a:prstGeom>
          <a:ln>
            <a:noFill/>
          </a:ln>
        </p:spPr>
      </p:pic>
      <p:pic>
        <p:nvPicPr>
          <p:cNvPr id="137" name="Picture 3" descr=""/>
          <p:cNvPicPr/>
          <p:nvPr/>
        </p:nvPicPr>
        <p:blipFill>
          <a:blip r:embed="rId2"/>
          <a:stretch/>
        </p:blipFill>
        <p:spPr>
          <a:xfrm rot="1940400">
            <a:off x="7157160" y="1735560"/>
            <a:ext cx="1546920" cy="1510560"/>
          </a:xfrm>
          <a:prstGeom prst="rect">
            <a:avLst/>
          </a:prstGeom>
          <a:ln>
            <a:noFill/>
          </a:ln>
        </p:spPr>
      </p:pic>
      <p:pic>
        <p:nvPicPr>
          <p:cNvPr id="138" name="Picture 4" descr=""/>
          <p:cNvPicPr/>
          <p:nvPr/>
        </p:nvPicPr>
        <p:blipFill>
          <a:blip r:embed="rId3"/>
          <a:stretch/>
        </p:blipFill>
        <p:spPr>
          <a:xfrm rot="21033600">
            <a:off x="5829480" y="3625920"/>
            <a:ext cx="2467800" cy="1973880"/>
          </a:xfrm>
          <a:prstGeom prst="rect">
            <a:avLst/>
          </a:prstGeom>
          <a:ln>
            <a:noFill/>
          </a:ln>
        </p:spPr>
      </p:pic>
      <p:pic>
        <p:nvPicPr>
          <p:cNvPr id="139" name="Picture 444415" descr=""/>
          <p:cNvPicPr/>
          <p:nvPr/>
        </p:nvPicPr>
        <p:blipFill>
          <a:blip r:embed="rId4"/>
          <a:stretch/>
        </p:blipFill>
        <p:spPr>
          <a:xfrm>
            <a:off x="9632880" y="1295280"/>
            <a:ext cx="2022480" cy="163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A7AA882-FCFD-42AF-B84A-C7A2F16D8581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Graph of Named Nodes – Example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79" name="CustomShape 3"/>
          <p:cNvSpPr/>
          <p:nvPr/>
        </p:nvSpPr>
        <p:spPr>
          <a:xfrm>
            <a:off x="744120" y="1066680"/>
            <a:ext cx="10710000" cy="57873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var graph = new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Dictionary&lt;string, List&lt;string&gt;&gt;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() 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"Sofia", new List&lt;string&gt;() {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"Plovdiv", "Varna", "Bourgas", "Pleven", "Stara Zagora" } 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"Plovdiv", new List&lt;string&gt;() {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"Bourgas", "Ruse" } 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"Varna", new List&lt;string&gt;() {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"Ruse", "Stara Zagora" } 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"Bourgas", new List&lt;string&gt;() {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"Plovdiv", "Pleven" } 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"Ruse", new List&lt;string&gt;() {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"Varna", "Plovdiv" } 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"Pleven", new List&lt;string&gt;() {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"Bourgas", "Stara Zagora" } 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"Stara Zagora", new List&lt;string&gt;() {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"Varna", "Pleven" } },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};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80" name="Picture 1" descr=""/>
          <p:cNvPicPr/>
          <p:nvPr/>
        </p:nvPicPr>
        <p:blipFill>
          <a:blip r:embed="rId1"/>
          <a:stretch/>
        </p:blipFill>
        <p:spPr>
          <a:xfrm>
            <a:off x="6471000" y="2502000"/>
            <a:ext cx="4547160" cy="2919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844CAF3-9915-446A-BD8A-8D2D00B6E7BF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482" name="CustomShape 2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Graph of Numbered Nodes – Example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83" name="CustomShape 3"/>
          <p:cNvSpPr/>
          <p:nvPr/>
        </p:nvSpPr>
        <p:spPr>
          <a:xfrm>
            <a:off x="744120" y="1088280"/>
            <a:ext cx="10710000" cy="44330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public class Graph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f3cd60"/>
                </a:solidFill>
                <a:latin typeface="Consolas"/>
                <a:ea typeface="DejaVu Sans"/>
              </a:rPr>
              <a:t>List&lt;int&gt;[] childNodes;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3cd60"/>
                </a:solidFill>
                <a:latin typeface="Consolas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f3cd60"/>
                </a:solidFill>
                <a:latin typeface="Consolas"/>
                <a:ea typeface="DejaVu Sans"/>
              </a:rPr>
              <a:t>string[] nodeNames;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Graph g = new Graph(new List&lt;int&gt;[]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{3, 6}, // children of node 0 (Ruse)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{2, 3, 4, 5, 6}, // successors of node 1 (Sofia)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{1, 4, 5}, // successors of node 2 (Pleven)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{0, 1, 5}, // successors of node 3 (Varna)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{1, 2, 6}, // successors of node 4 (Bourgas)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{1, 2, 3}, // successors of node 5 (Stara Zagora)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new List&lt;int&gt; {0, 1, 4}  // successors of node 6 (Plovdiv)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},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beedc"/>
                </a:solidFill>
                <a:latin typeface="Consolas"/>
                <a:ea typeface="DejaVu Sans"/>
              </a:rPr>
              <a:t>new string[] {"Ruse", "Sofia", "Pleven", "Varna", "Bourgas", … });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84" name="Picture 1" descr=""/>
          <p:cNvPicPr/>
          <p:nvPr/>
        </p:nvPicPr>
        <p:blipFill>
          <a:blip r:embed="rId1"/>
          <a:stretch/>
        </p:blipFill>
        <p:spPr>
          <a:xfrm>
            <a:off x="8721360" y="1334160"/>
            <a:ext cx="2455200" cy="219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D3C7D18-89BE-4502-ADAE-1320ED28A4D0}" type="slidenum">
              <a:rPr b="0" lang="en-US" sz="9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486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Using OOP:</a:t>
            </a:r>
            <a:endParaRPr b="0" lang="en-US" sz="32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Class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Node</a:t>
            </a:r>
            <a:endParaRPr b="0" lang="en-US" sz="28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Class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Edge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(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Connection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)</a:t>
            </a:r>
            <a:endParaRPr b="0" lang="en-US" sz="28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Class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Graph</a:t>
            </a:r>
            <a:endParaRPr b="0" lang="en-US" sz="28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Optional classes</a:t>
            </a:r>
            <a:endParaRPr b="0" lang="en-US" sz="28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Algorithm classes</a:t>
            </a:r>
            <a:endParaRPr b="0" lang="en-US" sz="28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Using external graph and algorithms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library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:</a:t>
            </a:r>
            <a:endParaRPr b="0" lang="en-US" sz="32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3cd60"/>
                </a:solidFill>
                <a:latin typeface="Consolas"/>
                <a:ea typeface="DejaVu Sans"/>
              </a:rPr>
              <a:t>QuickGraph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– </a:t>
            </a:r>
            <a:r>
              <a:rPr b="0" lang="en-US" sz="28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1"/>
              </a:rPr>
              <a:t>http://quickgraph.codeplex.com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87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3be60"/>
                </a:solidFill>
                <a:latin typeface="Calibri"/>
                <a:ea typeface="DejaVu Sans"/>
              </a:rPr>
              <a:t>OOP-Based-Graph Representation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88" name="CustomShape 4"/>
          <p:cNvSpPr/>
          <p:nvPr/>
        </p:nvSpPr>
        <p:spPr>
          <a:xfrm>
            <a:off x="6375960" y="881640"/>
            <a:ext cx="4870440" cy="3781080"/>
          </a:xfrm>
          <a:prstGeom prst="roundRect">
            <a:avLst>
              <a:gd name="adj" fmla="val 1153"/>
            </a:avLst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5"/>
          <p:cNvSpPr/>
          <p:nvPr/>
        </p:nvSpPr>
        <p:spPr>
          <a:xfrm>
            <a:off x="9739080" y="4378320"/>
            <a:ext cx="2055960" cy="2021760"/>
          </a:xfrm>
          <a:prstGeom prst="roundRect">
            <a:avLst>
              <a:gd name="adj" fmla="val 5313"/>
            </a:avLst>
          </a:prstGeom>
          <a:blipFill rotWithShape="0">
            <a:blip r:embed="rId3"/>
            <a:stretch>
              <a:fillRect/>
            </a:stretch>
          </a:blipFill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912960" y="4876920"/>
            <a:ext cx="10361880" cy="81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Representing Graphs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491" name="CustomShape 2"/>
          <p:cNvSpPr/>
          <p:nvPr/>
        </p:nvSpPr>
        <p:spPr>
          <a:xfrm>
            <a:off x="912960" y="5754960"/>
            <a:ext cx="10361880" cy="71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1" strike="noStrike">
                <a:solidFill>
                  <a:srgbClr val="f0a22e"/>
                </a:solidFill>
                <a:latin typeface="Calibri"/>
                <a:ea typeface="DejaVu Sans"/>
              </a:rPr>
              <a:t>Live Demo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92" name="CustomShape 3"/>
          <p:cNvSpPr/>
          <p:nvPr/>
        </p:nvSpPr>
        <p:spPr>
          <a:xfrm>
            <a:off x="3198960" y="1140120"/>
            <a:ext cx="5789880" cy="3506400"/>
          </a:xfrm>
          <a:prstGeom prst="roundRect">
            <a:avLst>
              <a:gd name="adj" fmla="val 6941"/>
            </a:avLst>
          </a:prstGeom>
          <a:blipFill rotWithShape="0">
            <a:blip r:embed="rId1"/>
            <a:stretch>
              <a:fillRect l="-4261" t="-3836" r="-4261" b="-3836"/>
            </a:stretch>
          </a:blipFill>
          <a:ln>
            <a:noFill/>
          </a:ln>
          <a:effectLst>
            <a:softEdge rad="112500"/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912960" y="4233600"/>
            <a:ext cx="10361880" cy="81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Graphs Traversals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494" name="CustomShape 2"/>
          <p:cNvSpPr/>
          <p:nvPr/>
        </p:nvSpPr>
        <p:spPr>
          <a:xfrm>
            <a:off x="912960" y="5111640"/>
            <a:ext cx="10361880" cy="136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1" strike="noStrike">
                <a:solidFill>
                  <a:srgbClr val="f0a22e"/>
                </a:solidFill>
                <a:latin typeface="Calibri"/>
                <a:ea typeface="DejaVu Sans"/>
              </a:rPr>
              <a:t>Depth-First Search (DFS)</a:t>
            </a:r>
            <a:br/>
            <a:r>
              <a:rPr b="0" lang="en-US" sz="4000" spc="191" strike="noStrike">
                <a:solidFill>
                  <a:srgbClr val="f0a22e"/>
                </a:solidFill>
                <a:latin typeface="Calibri"/>
                <a:ea typeface="DejaVu Sans"/>
              </a:rPr>
              <a:t>and Breadth-First Search (BFS)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95" name="Picture 5" descr=""/>
          <p:cNvPicPr/>
          <p:nvPr/>
        </p:nvPicPr>
        <p:blipFill>
          <a:blip r:embed="rId1"/>
          <a:stretch/>
        </p:blipFill>
        <p:spPr>
          <a:xfrm>
            <a:off x="303120" y="1332000"/>
            <a:ext cx="3323880" cy="2681640"/>
          </a:xfrm>
          <a:prstGeom prst="rect">
            <a:avLst/>
          </a:prstGeom>
          <a:ln>
            <a:noFill/>
          </a:ln>
          <a:scene3d>
            <a:camera prst="perspectiveHeroicExtremeRightFacing"/>
            <a:lightRig dir="t" rig="threePt"/>
          </a:scene3d>
        </p:spPr>
      </p:pic>
      <p:pic>
        <p:nvPicPr>
          <p:cNvPr id="496" name="Picture 55" descr=""/>
          <p:cNvPicPr/>
          <p:nvPr/>
        </p:nvPicPr>
        <p:blipFill>
          <a:blip r:embed="rId2"/>
          <a:stretch/>
        </p:blipFill>
        <p:spPr>
          <a:xfrm>
            <a:off x="8548560" y="1371600"/>
            <a:ext cx="3411720" cy="2784240"/>
          </a:xfrm>
          <a:prstGeom prst="rect">
            <a:avLst/>
          </a:prstGeom>
          <a:ln>
            <a:noFill/>
          </a:ln>
          <a:scene3d>
            <a:camera prst="perspectiveHeroicExtremeLeftFacing"/>
            <a:lightRig dir="t" rig="threePt"/>
          </a:scene3d>
        </p:spPr>
      </p:pic>
      <p:sp>
        <p:nvSpPr>
          <p:cNvPr id="497" name="CustomShape 3"/>
          <p:cNvSpPr/>
          <p:nvPr/>
        </p:nvSpPr>
        <p:spPr>
          <a:xfrm>
            <a:off x="3592080" y="1219320"/>
            <a:ext cx="5002920" cy="2667960"/>
          </a:xfrm>
          <a:prstGeom prst="roundRect">
            <a:avLst>
              <a:gd name="adj" fmla="val 1038"/>
            </a:avLst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DB68548-6D05-4ACB-BDA3-0A5E7800939A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499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eceae3"/>
                </a:solidFill>
                <a:latin typeface="Calibri"/>
                <a:ea typeface="DejaVu Sans"/>
              </a:rPr>
              <a:t>Traversing a graph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means to visit each of its nodes exactly once</a:t>
            </a:r>
            <a:endParaRPr b="0" lang="en-US" sz="2800" spc="-1" strike="noStrike">
              <a:latin typeface="Arial"/>
            </a:endParaRPr>
          </a:p>
          <a:p>
            <a:pPr lvl="1" marL="609480" indent="-23004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The order of visiting nodes may vary on the traversal algorithm</a:t>
            </a:r>
            <a:endParaRPr b="0" lang="en-US" sz="2600" spc="-1" strike="noStrike">
              <a:latin typeface="Arial"/>
            </a:endParaRPr>
          </a:p>
          <a:p>
            <a:pPr lvl="1" marL="609480" indent="-23004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Depth-First Search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(DFS)</a:t>
            </a:r>
            <a:endParaRPr b="0" lang="en-US" sz="2600" spc="-1" strike="noStrike">
              <a:latin typeface="Arial"/>
            </a:endParaRPr>
          </a:p>
          <a:p>
            <a:pPr lvl="2" marL="914400" indent="-23004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Visit node's successors first</a:t>
            </a:r>
            <a:endParaRPr b="0" lang="en-US" sz="2600" spc="-1" strike="noStrike">
              <a:latin typeface="Arial"/>
            </a:endParaRPr>
          </a:p>
          <a:p>
            <a:pPr lvl="2" marL="914400" indent="-23004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Usually implemented by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recursion</a:t>
            </a:r>
            <a:endParaRPr b="0" lang="en-US" sz="2600" spc="-1" strike="noStrike">
              <a:latin typeface="Arial"/>
            </a:endParaRPr>
          </a:p>
          <a:p>
            <a:pPr lvl="1" marL="609480" indent="-23004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Breadth-First Search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(BFS)</a:t>
            </a:r>
            <a:endParaRPr b="0" lang="en-US" sz="2600" spc="-1" strike="noStrike">
              <a:latin typeface="Arial"/>
            </a:endParaRPr>
          </a:p>
          <a:p>
            <a:pPr lvl="2" marL="914400" indent="-23004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Nearest nodes visited first</a:t>
            </a:r>
            <a:endParaRPr b="0" lang="en-US" sz="2600" spc="-1" strike="noStrike">
              <a:latin typeface="Arial"/>
            </a:endParaRPr>
          </a:p>
          <a:p>
            <a:pPr lvl="2" marL="914400" indent="-23004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Implemented with a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queue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500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Graph Traversal Algorithms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501" name="Group 4"/>
          <p:cNvGrpSpPr/>
          <p:nvPr/>
        </p:nvGrpSpPr>
        <p:grpSpPr>
          <a:xfrm>
            <a:off x="7008840" y="2743200"/>
            <a:ext cx="4556160" cy="3656160"/>
            <a:chOff x="7008840" y="2743200"/>
            <a:chExt cx="4556160" cy="3656160"/>
          </a:xfrm>
        </p:grpSpPr>
        <p:sp>
          <p:nvSpPr>
            <p:cNvPr id="502" name="CustomShape 5"/>
            <p:cNvSpPr/>
            <p:nvPr/>
          </p:nvSpPr>
          <p:spPr>
            <a:xfrm>
              <a:off x="7008840" y="2743200"/>
              <a:ext cx="4556160" cy="3656160"/>
            </a:xfrm>
            <a:prstGeom prst="ellipse">
              <a:avLst/>
            </a:prstGeom>
            <a:blipFill rotWithShape="0">
              <a:blip r:embed="rId1"/>
              <a:stretch>
                <a:fillRect l="0" t="0" r="0" b="3917"/>
              </a:stretch>
            </a:blipFill>
            <a:ln>
              <a:noFill/>
            </a:ln>
            <a:effectLst>
              <a:softEdge rad="127000"/>
            </a:effectLst>
          </p:spPr>
          <p:style>
            <a:lnRef idx="0"/>
            <a:fillRef idx="0"/>
            <a:effectRef idx="0"/>
            <a:fontRef idx="minor"/>
          </p:style>
        </p:sp>
        <p:pic>
          <p:nvPicPr>
            <p:cNvPr id="503" name="Picture 2" descr=""/>
            <p:cNvPicPr/>
            <p:nvPr/>
          </p:nvPicPr>
          <p:blipFill>
            <a:blip r:embed="rId2"/>
            <a:stretch/>
          </p:blipFill>
          <p:spPr>
            <a:xfrm>
              <a:off x="7389720" y="3544560"/>
              <a:ext cx="3961080" cy="2043720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5DC5B63-7067-444B-B5A2-7D98A4EAED30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505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Depth-First Search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(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DFS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) first visits all descendants of given node recursively, finally visits the node itself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06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Depth-First Search (DFS)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07" name="CustomShape 4"/>
          <p:cNvSpPr/>
          <p:nvPr/>
        </p:nvSpPr>
        <p:spPr>
          <a:xfrm>
            <a:off x="640440" y="2443680"/>
            <a:ext cx="5207040" cy="33134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72000" bIns="72000">
            <a:spAutoFit/>
          </a:bodyPr>
          <a:p>
            <a:pPr>
              <a:lnSpc>
                <a:spcPct val="90000"/>
              </a:lnSpc>
            </a:pP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visited[0 … n-1] = false;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for (v</a:t>
            </a:r>
            <a:r>
              <a:rPr b="1" lang="en-US" sz="2000" spc="-1" strike="noStrike">
                <a:solidFill>
                  <a:srgbClr val="fcecd5"/>
                </a:solidFill>
                <a:latin typeface="Calibri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=</a:t>
            </a:r>
            <a:r>
              <a:rPr b="1" lang="en-US" sz="2000" spc="-1" strike="noStrike">
                <a:solidFill>
                  <a:srgbClr val="fcecd5"/>
                </a:solidFill>
                <a:latin typeface="Calibri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0</a:t>
            </a:r>
            <a:r>
              <a:rPr b="1" lang="en-US" sz="2000" spc="-1" strike="noStrike">
                <a:solidFill>
                  <a:srgbClr val="fcecd5"/>
                </a:solidFill>
                <a:latin typeface="Calibri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…</a:t>
            </a:r>
            <a:r>
              <a:rPr b="1" lang="en-US" sz="2000" spc="-1" strike="noStrike">
                <a:solidFill>
                  <a:srgbClr val="fcecd5"/>
                </a:solidFill>
                <a:latin typeface="Calibri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n-1) DFS(v)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DFS</a:t>
            </a:r>
            <a:r>
              <a:rPr b="1" lang="en-US" sz="2000" spc="-1" strike="noStrike">
                <a:solidFill>
                  <a:srgbClr val="fcecd5"/>
                </a:solidFill>
                <a:latin typeface="Calibri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(</a:t>
            </a:r>
            <a:r>
              <a:rPr b="1" i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node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  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if not visited[</a:t>
            </a:r>
            <a:r>
              <a:rPr b="1" i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node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] 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    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visited[</a:t>
            </a:r>
            <a:r>
              <a:rPr b="1" i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node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] = true;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    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for each child </a:t>
            </a:r>
            <a:r>
              <a:rPr b="1" i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c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 of </a:t>
            </a:r>
            <a:r>
              <a:rPr b="1" i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node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      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DFS(</a:t>
            </a:r>
            <a:r>
              <a:rPr b="1" i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c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);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    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print </a:t>
            </a:r>
            <a:r>
              <a:rPr b="1" i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node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  </a:t>
            </a: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000" spc="-1" strike="noStrike">
                <a:solidFill>
                  <a:srgbClr val="fcecd5"/>
                </a:solidFill>
                <a:latin typeface="Consolas"/>
                <a:ea typeface="DejaVu Sans"/>
              </a:rPr>
              <a:t>}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508" name="Group 5"/>
          <p:cNvGrpSpPr/>
          <p:nvPr/>
        </p:nvGrpSpPr>
        <p:grpSpPr>
          <a:xfrm>
            <a:off x="6460560" y="2338200"/>
            <a:ext cx="4890240" cy="3908880"/>
            <a:chOff x="6460560" y="2338200"/>
            <a:chExt cx="4890240" cy="3908880"/>
          </a:xfrm>
        </p:grpSpPr>
        <p:sp>
          <p:nvSpPr>
            <p:cNvPr id="509" name="CustomShape 6"/>
            <p:cNvSpPr/>
            <p:nvPr/>
          </p:nvSpPr>
          <p:spPr>
            <a:xfrm>
              <a:off x="8890200" y="2546280"/>
              <a:ext cx="7272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10" name="CustomShape 7"/>
            <p:cNvSpPr/>
            <p:nvPr/>
          </p:nvSpPr>
          <p:spPr>
            <a:xfrm>
              <a:off x="10148040" y="4073040"/>
              <a:ext cx="7272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11" name="CustomShape 8"/>
            <p:cNvSpPr/>
            <p:nvPr/>
          </p:nvSpPr>
          <p:spPr>
            <a:xfrm>
              <a:off x="7668000" y="4069080"/>
              <a:ext cx="72576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12" name="CustomShape 9"/>
            <p:cNvSpPr/>
            <p:nvPr/>
          </p:nvSpPr>
          <p:spPr>
            <a:xfrm>
              <a:off x="9659880" y="5531040"/>
              <a:ext cx="7272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13" name="CustomShape 10"/>
            <p:cNvSpPr/>
            <p:nvPr/>
          </p:nvSpPr>
          <p:spPr>
            <a:xfrm>
              <a:off x="10620720" y="5532480"/>
              <a:ext cx="73008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14" name="Line 11"/>
            <p:cNvSpPr/>
            <p:nvPr/>
          </p:nvSpPr>
          <p:spPr>
            <a:xfrm flipH="1">
              <a:off x="8219520" y="3179520"/>
              <a:ext cx="819720" cy="943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Line 12"/>
            <p:cNvSpPr/>
            <p:nvPr/>
          </p:nvSpPr>
          <p:spPr>
            <a:xfrm flipH="1">
              <a:off x="10119240" y="4745880"/>
              <a:ext cx="260640" cy="789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Line 13"/>
            <p:cNvSpPr/>
            <p:nvPr/>
          </p:nvSpPr>
          <p:spPr>
            <a:xfrm>
              <a:off x="10646640" y="4758120"/>
              <a:ext cx="286200" cy="7650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Line 14"/>
            <p:cNvSpPr/>
            <p:nvPr/>
          </p:nvSpPr>
          <p:spPr>
            <a:xfrm>
              <a:off x="9471240" y="3179520"/>
              <a:ext cx="832320" cy="943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CustomShape 15"/>
            <p:cNvSpPr/>
            <p:nvPr/>
          </p:nvSpPr>
          <p:spPr>
            <a:xfrm>
              <a:off x="8892000" y="4068720"/>
              <a:ext cx="7272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19" name="Line 16"/>
            <p:cNvSpPr/>
            <p:nvPr/>
          </p:nvSpPr>
          <p:spPr>
            <a:xfrm flipH="1">
              <a:off x="9244800" y="3228480"/>
              <a:ext cx="10440" cy="815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CustomShape 17"/>
            <p:cNvSpPr/>
            <p:nvPr/>
          </p:nvSpPr>
          <p:spPr>
            <a:xfrm>
              <a:off x="8627040" y="5561280"/>
              <a:ext cx="7272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21" name="CustomShape 18"/>
            <p:cNvSpPr/>
            <p:nvPr/>
          </p:nvSpPr>
          <p:spPr>
            <a:xfrm>
              <a:off x="6701040" y="5556960"/>
              <a:ext cx="72576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22" name="Line 19"/>
            <p:cNvSpPr/>
            <p:nvPr/>
          </p:nvSpPr>
          <p:spPr>
            <a:xfrm flipH="1">
              <a:off x="7209360" y="4680000"/>
              <a:ext cx="575280" cy="8917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Line 20"/>
            <p:cNvSpPr/>
            <p:nvPr/>
          </p:nvSpPr>
          <p:spPr>
            <a:xfrm>
              <a:off x="8251200" y="4692960"/>
              <a:ext cx="597240" cy="8546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CustomShape 21"/>
            <p:cNvSpPr/>
            <p:nvPr/>
          </p:nvSpPr>
          <p:spPr>
            <a:xfrm>
              <a:off x="7666560" y="5556600"/>
              <a:ext cx="7272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25" name="Line 22"/>
            <p:cNvSpPr/>
            <p:nvPr/>
          </p:nvSpPr>
          <p:spPr>
            <a:xfrm>
              <a:off x="8016120" y="4770360"/>
              <a:ext cx="6480" cy="7650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CustomShape 23"/>
            <p:cNvSpPr/>
            <p:nvPr/>
          </p:nvSpPr>
          <p:spPr>
            <a:xfrm>
              <a:off x="6460560" y="538704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27" name="CustomShape 24"/>
            <p:cNvSpPr/>
            <p:nvPr/>
          </p:nvSpPr>
          <p:spPr>
            <a:xfrm>
              <a:off x="7431480" y="538200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28" name="CustomShape 25"/>
            <p:cNvSpPr/>
            <p:nvPr/>
          </p:nvSpPr>
          <p:spPr>
            <a:xfrm>
              <a:off x="8419680" y="538632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29" name="CustomShape 26"/>
            <p:cNvSpPr/>
            <p:nvPr/>
          </p:nvSpPr>
          <p:spPr>
            <a:xfrm>
              <a:off x="7386840" y="397620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8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30" name="CustomShape 27"/>
            <p:cNvSpPr/>
            <p:nvPr/>
          </p:nvSpPr>
          <p:spPr>
            <a:xfrm>
              <a:off x="8648280" y="397620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31" name="CustomShape 28"/>
            <p:cNvSpPr/>
            <p:nvPr/>
          </p:nvSpPr>
          <p:spPr>
            <a:xfrm>
              <a:off x="9874800" y="397620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5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32" name="CustomShape 29"/>
            <p:cNvSpPr/>
            <p:nvPr/>
          </p:nvSpPr>
          <p:spPr>
            <a:xfrm>
              <a:off x="9444240" y="538632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4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33" name="CustomShape 30"/>
            <p:cNvSpPr/>
            <p:nvPr/>
          </p:nvSpPr>
          <p:spPr>
            <a:xfrm>
              <a:off x="10434960" y="537984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34" name="CustomShape 31"/>
            <p:cNvSpPr/>
            <p:nvPr/>
          </p:nvSpPr>
          <p:spPr>
            <a:xfrm>
              <a:off x="8712000" y="233820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9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35" name="Line 32"/>
            <p:cNvSpPr/>
            <p:nvPr/>
          </p:nvSpPr>
          <p:spPr>
            <a:xfrm>
              <a:off x="8408880" y="439164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6" name="CustomShape 33"/>
            <p:cNvSpPr/>
            <p:nvPr/>
          </p:nvSpPr>
          <p:spPr>
            <a:xfrm flipV="1">
              <a:off x="6783480" y="2747160"/>
              <a:ext cx="2101680" cy="282060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Line 34"/>
            <p:cNvSpPr/>
            <p:nvPr/>
          </p:nvSpPr>
          <p:spPr>
            <a:xfrm flipV="1">
              <a:off x="9069120" y="4780080"/>
              <a:ext cx="110160" cy="7675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Line 35"/>
            <p:cNvSpPr/>
            <p:nvPr/>
          </p:nvSpPr>
          <p:spPr>
            <a:xfrm flipH="1" flipV="1">
              <a:off x="9419400" y="4753440"/>
              <a:ext cx="433080" cy="7873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Line 36"/>
            <p:cNvSpPr/>
            <p:nvPr/>
          </p:nvSpPr>
          <p:spPr>
            <a:xfrm flipV="1">
              <a:off x="9629280" y="4391640"/>
              <a:ext cx="518760" cy="39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F2A55D4-EF9D-4F11-8FDD-6485DC038B2B}" type="slidenum">
              <a:rPr b="0" lang="en-US" sz="9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541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</a:t>
            </a:r>
            <a:endParaRPr b="0" lang="en-US" sz="32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(empty)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42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1)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43" name="CustomShape 4"/>
          <p:cNvSpPr/>
          <p:nvPr/>
        </p:nvSpPr>
        <p:spPr>
          <a:xfrm rot="5400000">
            <a:off x="5882400" y="1391040"/>
            <a:ext cx="506520" cy="2505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CustomShape 5"/>
          <p:cNvSpPr/>
          <p:nvPr/>
        </p:nvSpPr>
        <p:spPr>
          <a:xfrm>
            <a:off x="8016840" y="1562400"/>
            <a:ext cx="3090240" cy="103248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Start DFS from the initial node 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1</a:t>
            </a:r>
            <a:endParaRPr b="0" lang="en-US" sz="2600" spc="-1" strike="noStrike">
              <a:latin typeface="Arial"/>
            </a:endParaRPr>
          </a:p>
        </p:txBody>
      </p:sp>
      <p:grpSp>
        <p:nvGrpSpPr>
          <p:cNvPr id="545" name="Group 6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546" name="CustomShape 7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47" name="CustomShape 8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48" name="CustomShape 9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49" name="CustomShape 10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50" name="CustomShape 11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51" name="Line 12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2" name="Line 13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3" name="Line 14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Line 15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CustomShape 16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56" name="Line 17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CustomShape 18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58" name="CustomShape 19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59" name="Line 20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Line 21"/>
            <p:cNvSpPr/>
            <p:nvPr/>
          </p:nvSpPr>
          <p:spPr>
            <a:xfrm>
              <a:off x="5087520" y="4246920"/>
              <a:ext cx="629280" cy="9320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CustomShape 22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62" name="Line 23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Line 24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4" name="CustomShape 25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5" name="Line 26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Line 27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Line 28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F4DD243-DB2E-44C1-8994-9BDC7A5BD6C1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569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(empty)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570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2)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71" name="CustomShape 4"/>
          <p:cNvSpPr/>
          <p:nvPr/>
        </p:nvSpPr>
        <p:spPr>
          <a:xfrm>
            <a:off x="3874320" y="3805200"/>
            <a:ext cx="506520" cy="2505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CustomShape 5"/>
          <p:cNvSpPr/>
          <p:nvPr/>
        </p:nvSpPr>
        <p:spPr>
          <a:xfrm>
            <a:off x="8016840" y="1562400"/>
            <a:ext cx="3303720" cy="103248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Enter recursively into the first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19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573" name="Group 6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574" name="Line 7"/>
            <p:cNvSpPr/>
            <p:nvPr/>
          </p:nvSpPr>
          <p:spPr>
            <a:xfrm flipH="1">
              <a:off x="5054040" y="2611440"/>
              <a:ext cx="849600" cy="1014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5" name="CustomShape 8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76" name="CustomShape 9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77" name="CustomShape 10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78" name="CustomShape 11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79" name="CustomShape 12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80" name="Line 13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1" name="Line 14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2" name="Line 15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" name="CustomShape 16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84" name="Line 17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5" name="CustomShape 18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86" name="CustomShape 19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87" name="Line 20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8" name="Line 21"/>
            <p:cNvSpPr/>
            <p:nvPr/>
          </p:nvSpPr>
          <p:spPr>
            <a:xfrm>
              <a:off x="5087520" y="4246920"/>
              <a:ext cx="629280" cy="9320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9" name="CustomShape 22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590" name="Line 23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Line 24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CustomShape 25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3" name="Line 26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" name="Line 27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5" name="Line 28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05141A3-460A-4F18-B325-4EEE6E988EDD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597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7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(empty)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598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3)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99" name="CustomShape 4"/>
          <p:cNvSpPr/>
          <p:nvPr/>
        </p:nvSpPr>
        <p:spPr>
          <a:xfrm>
            <a:off x="2724120" y="5437800"/>
            <a:ext cx="506520" cy="2505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00" name="Group 5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601" name="Line 6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2" name="Line 7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3" name="CustomShape 8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04" name="CustomShape 9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05" name="CustomShape 10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06" name="CustomShape 11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07" name="CustomShape 12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08" name="Line 13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" name="Line 14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" name="Line 15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1" name="CustomShape 16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12" name="Line 17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3" name="CustomShape 18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14" name="CustomShape 19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15" name="Line 20"/>
            <p:cNvSpPr/>
            <p:nvPr/>
          </p:nvSpPr>
          <p:spPr>
            <a:xfrm>
              <a:off x="5087520" y="4246920"/>
              <a:ext cx="629280" cy="9320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" name="CustomShape 21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17" name="Line 22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8" name="Line 23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9" name="CustomShape 24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Line 25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1" name="Line 26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2" name="Line 27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23" name="CustomShape 28"/>
          <p:cNvSpPr/>
          <p:nvPr/>
        </p:nvSpPr>
        <p:spPr>
          <a:xfrm>
            <a:off x="8016840" y="1562400"/>
            <a:ext cx="3303720" cy="103248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Enter recursively into the first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7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912960" y="4858200"/>
            <a:ext cx="10361880" cy="81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Graphs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912960" y="5709240"/>
            <a:ext cx="10361880" cy="71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1" strike="noStrike">
                <a:solidFill>
                  <a:srgbClr val="f0a22e"/>
                </a:solidFill>
                <a:latin typeface="Calibri"/>
                <a:ea typeface="DejaVu Sans"/>
              </a:rPr>
              <a:t>Definitions and Terminology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42" name="Picture 7" descr=""/>
          <p:cNvPicPr/>
          <p:nvPr/>
        </p:nvPicPr>
        <p:blipFill>
          <a:blip r:embed="rId1"/>
          <a:stretch/>
        </p:blipFill>
        <p:spPr>
          <a:xfrm>
            <a:off x="4331160" y="1676520"/>
            <a:ext cx="3525120" cy="2845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63C6F5D-913D-4A29-ACD9-4D8C6BF64C69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625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7, 1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(empty)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626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4)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27" name="CustomShape 4"/>
          <p:cNvSpPr/>
          <p:nvPr/>
        </p:nvSpPr>
        <p:spPr>
          <a:xfrm rot="5400000">
            <a:off x="5883120" y="1378800"/>
            <a:ext cx="506520" cy="2505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28" name="Group 5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629" name="Line 6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0" name="Line 7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1" name="CustomShape 8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32" name="CustomShape 9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33" name="CustomShape 10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34" name="CustomShape 11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35" name="CustomShape 12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36" name="Line 13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7" name="Line 14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8" name="Line 15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9" name="CustomShape 16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40" name="Line 17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1" name="CustomShape 18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42" name="Line 19"/>
            <p:cNvSpPr/>
            <p:nvPr/>
          </p:nvSpPr>
          <p:spPr>
            <a:xfrm>
              <a:off x="5087520" y="4246920"/>
              <a:ext cx="629280" cy="9320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3" name="CustomShape 20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44" name="Line 21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5" name="Line 22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6" name="CustomShape 23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  <a:effectLst>
              <a:outerShdw algn="ctr" blurRad="50800" dir="5400000" dist="50760" rotWithShape="0">
                <a:schemeClr val="bg1">
                  <a:lumMod val="95000"/>
                  <a:lumOff val="5000"/>
                </a:scheme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47" name="Line 24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" name="Line 25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9" name="Line 26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0" name="CustomShape 27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651" name="CustomShape 28"/>
          <p:cNvSpPr/>
          <p:nvPr/>
        </p:nvSpPr>
        <p:spPr>
          <a:xfrm>
            <a:off x="8016840" y="1562400"/>
            <a:ext cx="3303720" cy="103248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Enter recursively into the first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2299262-06B0-4161-8408-F4CD3E1EF635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653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7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(empty)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654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5)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55" name="CustomShape 4"/>
          <p:cNvSpPr/>
          <p:nvPr/>
        </p:nvSpPr>
        <p:spPr>
          <a:xfrm>
            <a:off x="2724120" y="5437800"/>
            <a:ext cx="506520" cy="2505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6" name="CustomShape 5"/>
          <p:cNvSpPr/>
          <p:nvPr/>
        </p:nvSpPr>
        <p:spPr>
          <a:xfrm>
            <a:off x="7913880" y="1562400"/>
            <a:ext cx="3573000" cy="1032480"/>
          </a:xfrm>
          <a:prstGeom prst="wedgeRoundRectCallout">
            <a:avLst>
              <a:gd name="adj1" fmla="val -69092"/>
              <a:gd name="adj2" fmla="val 4886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already visited </a:t>
            </a:r>
            <a:r>
              <a:rPr b="0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return back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657" name="Group 6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658" name="Line 7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" name="Line 8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" name="CustomShape 9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61" name="CustomShape 10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62" name="CustomShape 11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63" name="CustomShape 12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64" name="CustomShape 13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65" name="Line 14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6" name="Line 15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7" name="Line 16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8" name="CustomShape 17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69" name="Line 18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0" name="CustomShape 19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71" name="CustomShape 20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72" name="Line 21"/>
            <p:cNvSpPr/>
            <p:nvPr/>
          </p:nvSpPr>
          <p:spPr>
            <a:xfrm>
              <a:off x="5087520" y="4246920"/>
              <a:ext cx="629280" cy="9320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3" name="CustomShape 22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74" name="Line 23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5" name="Line 24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6" name="CustomShape 25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7" name="Line 26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8" name="Line 27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9" name="Line 28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04059E8-56EC-43BF-9272-EA3AD5E01300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681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682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6)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83" name="CustomShape 4"/>
          <p:cNvSpPr/>
          <p:nvPr/>
        </p:nvSpPr>
        <p:spPr>
          <a:xfrm>
            <a:off x="3874320" y="3805200"/>
            <a:ext cx="506520" cy="2505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4" name="CustomShape 5"/>
          <p:cNvSpPr/>
          <p:nvPr/>
        </p:nvSpPr>
        <p:spPr>
          <a:xfrm>
            <a:off x="8016840" y="1339200"/>
            <a:ext cx="3333960" cy="1478880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Return back from recursion and print the last visited node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685" name="Group 6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686" name="Line 7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7" name="Line 8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8" name="CustomShape 9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89" name="CustomShape 10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90" name="CustomShape 11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91" name="CustomShape 12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92" name="CustomShape 13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93" name="Line 14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4" name="Line 15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5" name="Line 16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6" name="CustomShape 17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97" name="Line 18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8" name="CustomShape 19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99" name="CustomShape 20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00" name="Line 21"/>
            <p:cNvSpPr/>
            <p:nvPr/>
          </p:nvSpPr>
          <p:spPr>
            <a:xfrm>
              <a:off x="5087520" y="4246920"/>
              <a:ext cx="629280" cy="9320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1" name="CustomShape 22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02" name="Line 23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3" name="Line 24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4" name="CustomShape 25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5" name="Line 26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6" name="Line 27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7" name="Line 28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08" name="CustomShape 29"/>
          <p:cNvSpPr/>
          <p:nvPr/>
        </p:nvSpPr>
        <p:spPr>
          <a:xfrm>
            <a:off x="8487360" y="3314160"/>
            <a:ext cx="2482560" cy="570600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7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58AA075-1941-45C1-B6B9-3C943DC667CA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710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12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711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7)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12" name="CustomShape 4"/>
          <p:cNvSpPr/>
          <p:nvPr/>
        </p:nvSpPr>
        <p:spPr>
          <a:xfrm rot="16200000">
            <a:off x="4674960" y="6108120"/>
            <a:ext cx="349200" cy="247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3" name="CustomShape 5"/>
          <p:cNvSpPr/>
          <p:nvPr/>
        </p:nvSpPr>
        <p:spPr>
          <a:xfrm>
            <a:off x="8016840" y="1562400"/>
            <a:ext cx="3548160" cy="103248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Enter recursively into the next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12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714" name="Group 6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715" name="Line 7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6" name="Line 8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7" name="CustomShape 9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18" name="CustomShape 10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19" name="CustomShape 11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20" name="CustomShape 12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21" name="CustomShape 13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22" name="Line 14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3" name="Line 15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4" name="Line 16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5" name="CustomShape 17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26" name="Line 18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7" name="CustomShape 19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28" name="CustomShape 20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29" name="Line 21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0" name="Line 22"/>
            <p:cNvSpPr/>
            <p:nvPr/>
          </p:nvSpPr>
          <p:spPr>
            <a:xfrm>
              <a:off x="5087520" y="4246920"/>
              <a:ext cx="629280" cy="9320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1" name="CustomShape 23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32" name="Line 24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3" name="CustomShape 25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4" name="Line 26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5" name="Line 27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6" name="Line 28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13E316B-8CBB-496C-BAB9-B76B5263FB70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738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739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8)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40" name="CustomShape 4"/>
          <p:cNvSpPr/>
          <p:nvPr/>
        </p:nvSpPr>
        <p:spPr>
          <a:xfrm>
            <a:off x="3874320" y="3805200"/>
            <a:ext cx="506520" cy="2505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1" name="CustomShape 5"/>
          <p:cNvSpPr/>
          <p:nvPr/>
        </p:nvSpPr>
        <p:spPr>
          <a:xfrm>
            <a:off x="8016840" y="1339200"/>
            <a:ext cx="3333960" cy="1478880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Return back from recursion and print the last visited node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742" name="Group 6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743" name="Line 7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4" name="CustomShape 8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45" name="CustomShape 9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46" name="CustomShape 10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47" name="CustomShape 11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48" name="CustomShape 12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49" name="Line 13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0" name="Line 14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1" name="Line 15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2" name="CustomShape 16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53" name="Line 17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4" name="CustomShape 18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55" name="CustomShape 19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56" name="Line 20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7" name="Line 21"/>
            <p:cNvSpPr/>
            <p:nvPr/>
          </p:nvSpPr>
          <p:spPr>
            <a:xfrm>
              <a:off x="5087520" y="4246920"/>
              <a:ext cx="629280" cy="9320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8" name="CustomShape 22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59" name="Line 23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0" name="Line 24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1" name="CustomShape 25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2" name="Line 26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" name="Line 27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4" name="Line 28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5" name="CustomShape 29"/>
          <p:cNvSpPr/>
          <p:nvPr/>
        </p:nvSpPr>
        <p:spPr>
          <a:xfrm>
            <a:off x="8487360" y="3314160"/>
            <a:ext cx="2482560" cy="570600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12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43DD786-E825-4397-B844-6F2D059548AB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767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31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768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9)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69" name="CustomShape 4"/>
          <p:cNvSpPr/>
          <p:nvPr/>
        </p:nvSpPr>
        <p:spPr>
          <a:xfrm rot="16200000">
            <a:off x="5679360" y="6108120"/>
            <a:ext cx="349200" cy="247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5"/>
          <p:cNvSpPr/>
          <p:nvPr/>
        </p:nvSpPr>
        <p:spPr>
          <a:xfrm>
            <a:off x="8016840" y="1562400"/>
            <a:ext cx="3470040" cy="103248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Enter recursively into the next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31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771" name="Group 6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772" name="Line 7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3" name="Line 8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4" name="CustomShape 9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75" name="CustomShape 10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76" name="CustomShape 11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77" name="CustomShape 12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78" name="CustomShape 13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79" name="Line 14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0" name="Line 15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1" name="Line 16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2" name="CustomShape 17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83" name="Line 18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4" name="CustomShape 19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85" name="CustomShape 20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86" name="Line 21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7" name="CustomShape 22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88" name="Line 23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9" name="Line 24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0" name="CustomShape 25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1" name="Line 26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2" name="Line 27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3" name="Line 28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CE584DF-D350-442D-B6CE-71A04858C5DF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795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31, 21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796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10)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97" name="CustomShape 4"/>
          <p:cNvSpPr/>
          <p:nvPr/>
        </p:nvSpPr>
        <p:spPr>
          <a:xfrm rot="2061600">
            <a:off x="5437080" y="3393000"/>
            <a:ext cx="379080" cy="2455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8" name="CustomShape 5"/>
          <p:cNvSpPr/>
          <p:nvPr/>
        </p:nvSpPr>
        <p:spPr>
          <a:xfrm>
            <a:off x="8016840" y="1562400"/>
            <a:ext cx="3470040" cy="103248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Enter recursively into the first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21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799" name="Group 6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800" name="Line 7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1" name="Line 8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2" name="CustomShape 9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03" name="CustomShape 10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04" name="CustomShape 11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05" name="CustomShape 12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06" name="CustomShape 13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07" name="Line 14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8" name="Line 15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9" name="Line 16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0" name="CustomShape 17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11" name="Line 18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2" name="CustomShape 19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13" name="Line 20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4" name="CustomShape 21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15" name="Line 22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6" name="Line 23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7" name="CustomShape 24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8" name="Line 25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9" name="Line 26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0" name="Line 27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1" name="CustomShape 28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D7A0456-5F69-4F71-B763-A6C21FA134E7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823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31, 21, 14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824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11)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25" name="CustomShape 4"/>
          <p:cNvSpPr/>
          <p:nvPr/>
        </p:nvSpPr>
        <p:spPr>
          <a:xfrm rot="10800000">
            <a:off x="8024400" y="3804480"/>
            <a:ext cx="447840" cy="29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6" name="CustomShape 5"/>
          <p:cNvSpPr/>
          <p:nvPr/>
        </p:nvSpPr>
        <p:spPr>
          <a:xfrm>
            <a:off x="8016840" y="1562400"/>
            <a:ext cx="3470040" cy="103248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Enter recursively into the first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14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827" name="Group 6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828" name="Line 7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9" name="Line 8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0" name="CustomShape 9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31" name="CustomShape 10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32" name="CustomShape 11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33" name="CustomShape 12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34" name="CustomShape 13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35" name="Line 14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6" name="Line 15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7" name="Line 16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8" name="Line 17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9" name="CustomShape 18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40" name="Line 19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1" name="CustomShape 20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42" name="Line 21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3" name="Line 22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4" name="CustomShape 23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5" name="Line 24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6" name="Line 25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7" name="Line 26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8" name="CustomShape 27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49" name="CustomShape 28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278E7B7-400A-41FA-8EC7-8FAF8C3D3BF8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851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31, 21, 14, 6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852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12)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53" name="CustomShape 4"/>
          <p:cNvSpPr/>
          <p:nvPr/>
        </p:nvSpPr>
        <p:spPr>
          <a:xfrm rot="10800000">
            <a:off x="8547120" y="5390640"/>
            <a:ext cx="447840" cy="29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4" name="CustomShape 5"/>
          <p:cNvSpPr/>
          <p:nvPr/>
        </p:nvSpPr>
        <p:spPr>
          <a:xfrm>
            <a:off x="8016840" y="1562400"/>
            <a:ext cx="3303720" cy="103248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Enter recursively into the first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6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855" name="Group 6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856" name="Line 7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7" name="Line 8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8" name="CustomShape 9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59" name="CustomShape 10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60" name="CustomShape 11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61" name="CustomShape 12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62" name="Line 13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3" name="Line 14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4" name="Line 15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5" name="Line 16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6" name="CustomShape 17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67" name="Line 18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8" name="CustomShape 19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69" name="Line 20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0" name="Line 21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1" name="CustomShape 22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2" name="Line 23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3" name="Line 24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4" name="Line 25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5" name="CustomShape 26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76" name="CustomShape 27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77" name="CustomShape 28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54C4A12-3114-41AF-803E-77697FFD9FA5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879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31, 21, 14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880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13)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81" name="CustomShape 4"/>
          <p:cNvSpPr/>
          <p:nvPr/>
        </p:nvSpPr>
        <p:spPr>
          <a:xfrm rot="10800000">
            <a:off x="8074080" y="3798720"/>
            <a:ext cx="447840" cy="29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882" name="Group 5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883" name="Line 6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4" name="Line 7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5" name="CustomShape 8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86" name="CustomShape 9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87" name="CustomShape 10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88" name="CustomShape 11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89" name="Line 12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0" name="Line 13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1" name="Line 14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" name="Line 15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3" name="CustomShape 16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94" name="Line 17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5" name="CustomShape 18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896" name="Line 19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7" name="Line 20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8" name="CustomShape 21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9" name="Line 22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0" name="Line 23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1" name="Line 24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2" name="CustomShape 25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03" name="CustomShape 26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04" name="CustomShape 27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905" name="CustomShape 28"/>
          <p:cNvSpPr/>
          <p:nvPr/>
        </p:nvSpPr>
        <p:spPr>
          <a:xfrm>
            <a:off x="8016840" y="1339200"/>
            <a:ext cx="3333960" cy="1478880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Return back from recursion and print the last visited node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06" name="CustomShape 29"/>
          <p:cNvSpPr/>
          <p:nvPr/>
        </p:nvSpPr>
        <p:spPr>
          <a:xfrm>
            <a:off x="8892000" y="3314160"/>
            <a:ext cx="2230200" cy="570600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6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8630FB3-A02B-4C04-96A0-05A3708B51E5}" type="slidenum">
              <a:rPr b="0" lang="en-US" sz="7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7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2400" spc="-1" strike="noStrike">
                <a:solidFill>
                  <a:srgbClr val="f3cd60"/>
                </a:solidFill>
                <a:latin typeface="Calibri"/>
                <a:ea typeface="DejaVu Sans"/>
              </a:rPr>
              <a:t>Graph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, denoted as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G(V,</a:t>
            </a: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E)</a:t>
            </a:r>
            <a:endParaRPr b="0" lang="en-US" sz="2400" spc="-1" strike="noStrike">
              <a:latin typeface="Arial"/>
            </a:endParaRPr>
          </a:p>
          <a:p>
            <a:pPr lvl="1" marL="609480" indent="-2300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Set of nodes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V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 with many-to-many relationship between them (edges </a:t>
            </a:r>
            <a:r>
              <a:rPr b="1" lang="en-US" sz="2200" spc="-1" strike="noStrike">
                <a:solidFill>
                  <a:srgbClr val="f3cd60"/>
                </a:solidFill>
                <a:latin typeface="Consolas"/>
                <a:ea typeface="DejaVu Sans"/>
              </a:rPr>
              <a:t>E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)</a:t>
            </a:r>
            <a:endParaRPr b="0" lang="en-US" sz="2200" spc="-1" strike="noStrike">
              <a:latin typeface="Arial"/>
            </a:endParaRPr>
          </a:p>
          <a:p>
            <a:pPr lvl="1" marL="609480" indent="-2300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Each </a:t>
            </a:r>
            <a:r>
              <a:rPr b="1" lang="en-US" sz="2200" spc="-1" strike="noStrike">
                <a:solidFill>
                  <a:srgbClr val="f3cd60"/>
                </a:solidFill>
                <a:latin typeface="Calibri"/>
                <a:ea typeface="DejaVu Sans"/>
              </a:rPr>
              <a:t>node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 (</a:t>
            </a:r>
            <a:r>
              <a:rPr b="1" lang="en-US" sz="2200" spc="-1" strike="noStrike">
                <a:solidFill>
                  <a:srgbClr val="f3cd60"/>
                </a:solidFill>
                <a:latin typeface="Calibri"/>
                <a:ea typeface="DejaVu Sans"/>
              </a:rPr>
              <a:t>vertex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) has </a:t>
            </a:r>
            <a:r>
              <a:rPr b="1" lang="en-US" sz="2200" spc="-1" strike="noStrike">
                <a:solidFill>
                  <a:srgbClr val="f3cd60"/>
                </a:solidFill>
                <a:latin typeface="Calibri"/>
                <a:ea typeface="DejaVu Sans"/>
              </a:rPr>
              <a:t>multiple</a:t>
            </a:r>
            <a:r>
              <a:rPr b="0" lang="en-US" sz="22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predecessors and </a:t>
            </a:r>
            <a:r>
              <a:rPr b="0" lang="en-US" sz="2200" spc="-1" strike="noStrike">
                <a:solidFill>
                  <a:srgbClr val="eceae3"/>
                </a:solidFill>
                <a:latin typeface="Calibri"/>
                <a:ea typeface="DejaVu Sans"/>
              </a:rPr>
              <a:t>multiple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 successors</a:t>
            </a:r>
            <a:endParaRPr b="0" lang="en-US" sz="2200" spc="-1" strike="noStrike">
              <a:latin typeface="Arial"/>
            </a:endParaRPr>
          </a:p>
          <a:p>
            <a:pPr lvl="1" marL="609480" indent="-2300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200" spc="-1" strike="noStrike">
                <a:solidFill>
                  <a:srgbClr val="f3cd60"/>
                </a:solidFill>
                <a:latin typeface="Calibri"/>
                <a:ea typeface="DejaVu Sans"/>
              </a:rPr>
              <a:t>Edges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 connect two nodes (vertices)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2800" spc="-1" strike="noStrike">
                <a:solidFill>
                  <a:srgbClr val="f3be60"/>
                </a:solidFill>
                <a:latin typeface="Calibri"/>
                <a:ea typeface="DejaVu Sans"/>
              </a:rPr>
              <a:t>Graph Data Structure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46" name="Group 4"/>
          <p:cNvGrpSpPr/>
          <p:nvPr/>
        </p:nvGrpSpPr>
        <p:grpSpPr>
          <a:xfrm>
            <a:off x="3522600" y="4114800"/>
            <a:ext cx="4931280" cy="2284560"/>
            <a:chOff x="3522600" y="4114800"/>
            <a:chExt cx="4931280" cy="2284560"/>
          </a:xfrm>
        </p:grpSpPr>
        <p:sp>
          <p:nvSpPr>
            <p:cNvPr id="147" name="CustomShape 5"/>
            <p:cNvSpPr/>
            <p:nvPr/>
          </p:nvSpPr>
          <p:spPr>
            <a:xfrm>
              <a:off x="6911280" y="4114800"/>
              <a:ext cx="55656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7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48" name="CustomShape 6"/>
            <p:cNvSpPr/>
            <p:nvPr/>
          </p:nvSpPr>
          <p:spPr>
            <a:xfrm>
              <a:off x="6105240" y="5721120"/>
              <a:ext cx="55656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19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49" name="CustomShape 7"/>
            <p:cNvSpPr/>
            <p:nvPr/>
          </p:nvSpPr>
          <p:spPr>
            <a:xfrm>
              <a:off x="6779160" y="5041440"/>
              <a:ext cx="61848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50" name="CustomShape 8"/>
            <p:cNvSpPr/>
            <p:nvPr/>
          </p:nvSpPr>
          <p:spPr>
            <a:xfrm>
              <a:off x="7765200" y="4495680"/>
              <a:ext cx="61848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14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51" name="CustomShape 9"/>
            <p:cNvSpPr/>
            <p:nvPr/>
          </p:nvSpPr>
          <p:spPr>
            <a:xfrm>
              <a:off x="5344200" y="4300200"/>
              <a:ext cx="58680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52" name="CustomShape 10"/>
            <p:cNvSpPr/>
            <p:nvPr/>
          </p:nvSpPr>
          <p:spPr>
            <a:xfrm>
              <a:off x="5113440" y="5721120"/>
              <a:ext cx="55656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12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53" name="CustomShape 11"/>
            <p:cNvSpPr/>
            <p:nvPr/>
          </p:nvSpPr>
          <p:spPr>
            <a:xfrm>
              <a:off x="7283520" y="5844600"/>
              <a:ext cx="55656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54" name="CustomShape 12"/>
            <p:cNvSpPr/>
            <p:nvPr/>
          </p:nvSpPr>
          <p:spPr>
            <a:xfrm flipV="1">
              <a:off x="5932440" y="4391280"/>
              <a:ext cx="977400" cy="183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CustomShape 13"/>
            <p:cNvSpPr/>
            <p:nvPr/>
          </p:nvSpPr>
          <p:spPr>
            <a:xfrm flipH="1" flipV="1" rot="5400000">
              <a:off x="6582600" y="5513760"/>
              <a:ext cx="285120" cy="286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CustomShape 14"/>
            <p:cNvSpPr/>
            <p:nvPr/>
          </p:nvSpPr>
          <p:spPr>
            <a:xfrm rot="5400000">
              <a:off x="6924960" y="4822920"/>
              <a:ext cx="382320" cy="51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CustomShape 15"/>
            <p:cNvSpPr/>
            <p:nvPr/>
          </p:nvSpPr>
          <p:spPr>
            <a:xfrm flipH="1" rot="16200000">
              <a:off x="7194600" y="5614920"/>
              <a:ext cx="303480" cy="179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CustomShape 16"/>
            <p:cNvSpPr/>
            <p:nvPr/>
          </p:nvSpPr>
          <p:spPr>
            <a:xfrm flipH="1" flipV="1" rot="5400000">
              <a:off x="7416360" y="4757400"/>
              <a:ext cx="254160" cy="47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CustomShape 17"/>
            <p:cNvSpPr/>
            <p:nvPr/>
          </p:nvSpPr>
          <p:spPr>
            <a:xfrm flipH="1" rot="16200000">
              <a:off x="6184080" y="4436640"/>
              <a:ext cx="346680" cy="1022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CustomShape 18"/>
            <p:cNvSpPr/>
            <p:nvPr/>
          </p:nvSpPr>
          <p:spPr>
            <a:xfrm flipV="1" rot="16200000">
              <a:off x="5488560" y="5101200"/>
              <a:ext cx="972000" cy="424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CustomShape 19"/>
            <p:cNvSpPr/>
            <p:nvPr/>
          </p:nvSpPr>
          <p:spPr>
            <a:xfrm>
              <a:off x="5671440" y="5999040"/>
              <a:ext cx="432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CustomShape 20"/>
            <p:cNvSpPr/>
            <p:nvPr/>
          </p:nvSpPr>
          <p:spPr>
            <a:xfrm rot="5400000">
              <a:off x="5084280" y="5165640"/>
              <a:ext cx="863640" cy="244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CustomShape 21"/>
            <p:cNvSpPr/>
            <p:nvPr/>
          </p:nvSpPr>
          <p:spPr>
            <a:xfrm>
              <a:off x="8366040" y="5412240"/>
              <a:ext cx="360" cy="360"/>
            </a:xfrm>
            <a:custGeom>
              <a:avLst/>
              <a:gdLst/>
              <a:ahLst/>
              <a:rect l="l" t="t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8160">
              <a:solidFill>
                <a:schemeClr val="tx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CustomShape 22"/>
            <p:cNvSpPr/>
            <p:nvPr/>
          </p:nvSpPr>
          <p:spPr>
            <a:xfrm flipH="1" rot="16200000">
              <a:off x="8119080" y="4724280"/>
              <a:ext cx="15120" cy="522000"/>
            </a:xfrm>
            <a:prstGeom prst="curvedConnector4">
              <a:avLst>
                <a:gd name="adj1" fmla="val 2183333"/>
                <a:gd name="adj2" fmla="val 118944"/>
              </a:avLst>
            </a:pr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CustomShape 23"/>
            <p:cNvSpPr/>
            <p:nvPr/>
          </p:nvSpPr>
          <p:spPr>
            <a:xfrm flipH="1" flipV="1">
              <a:off x="8342280" y="4902120"/>
              <a:ext cx="111600" cy="146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CustomShape 24"/>
            <p:cNvSpPr/>
            <p:nvPr/>
          </p:nvSpPr>
          <p:spPr>
            <a:xfrm>
              <a:off x="4284720" y="4724280"/>
              <a:ext cx="58680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4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67" name="CustomShape 25"/>
            <p:cNvSpPr/>
            <p:nvPr/>
          </p:nvSpPr>
          <p:spPr>
            <a:xfrm flipH="1" flipV="1" rot="5400000">
              <a:off x="4951800" y="4411800"/>
              <a:ext cx="226080" cy="555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CustomShape 26"/>
            <p:cNvSpPr/>
            <p:nvPr/>
          </p:nvSpPr>
          <p:spPr>
            <a:xfrm flipH="1" rot="16200000">
              <a:off x="4486680" y="5372640"/>
              <a:ext cx="717480" cy="533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CustomShape 27"/>
            <p:cNvSpPr/>
            <p:nvPr/>
          </p:nvSpPr>
          <p:spPr>
            <a:xfrm flipV="1" rot="16200000">
              <a:off x="4690440" y="5295240"/>
              <a:ext cx="602280" cy="406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CustomShape 28"/>
            <p:cNvSpPr/>
            <p:nvPr/>
          </p:nvSpPr>
          <p:spPr>
            <a:xfrm>
              <a:off x="3522600" y="5562720"/>
              <a:ext cx="58680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71" name="CustomShape 29"/>
            <p:cNvSpPr/>
            <p:nvPr/>
          </p:nvSpPr>
          <p:spPr>
            <a:xfrm flipH="1" flipV="1" rot="5400000">
              <a:off x="3975120" y="5247000"/>
              <a:ext cx="443520" cy="344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2" name="CustomShape 30"/>
          <p:cNvSpPr/>
          <p:nvPr/>
        </p:nvSpPr>
        <p:spPr>
          <a:xfrm>
            <a:off x="553680" y="3670920"/>
            <a:ext cx="3215520" cy="1081080"/>
          </a:xfrm>
          <a:prstGeom prst="wedgeRoundRectCallout">
            <a:avLst>
              <a:gd name="adj1" fmla="val 62585"/>
              <a:gd name="adj2" fmla="val 46340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Node with multiple predecessors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73" name="CustomShape 31"/>
          <p:cNvSpPr/>
          <p:nvPr/>
        </p:nvSpPr>
        <p:spPr>
          <a:xfrm>
            <a:off x="7846920" y="3048120"/>
            <a:ext cx="3641760" cy="1009440"/>
          </a:xfrm>
          <a:prstGeom prst="wedgeRoundRectCallout">
            <a:avLst>
              <a:gd name="adj1" fmla="val -61550"/>
              <a:gd name="adj2" fmla="val 55150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Node with multiple successors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74" name="CustomShape 32"/>
          <p:cNvSpPr/>
          <p:nvPr/>
        </p:nvSpPr>
        <p:spPr>
          <a:xfrm>
            <a:off x="7456320" y="4486320"/>
            <a:ext cx="341640" cy="16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33"/>
          <p:cNvSpPr/>
          <p:nvPr/>
        </p:nvSpPr>
        <p:spPr>
          <a:xfrm>
            <a:off x="8787960" y="5450400"/>
            <a:ext cx="2743920" cy="960840"/>
          </a:xfrm>
          <a:prstGeom prst="wedgeRoundRectCallout">
            <a:avLst>
              <a:gd name="adj1" fmla="val -62998"/>
              <a:gd name="adj2" fmla="val -53090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Self-relationship</a:t>
            </a:r>
            <a:br/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(loop)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76" name="CustomShape 34"/>
          <p:cNvSpPr/>
          <p:nvPr/>
        </p:nvSpPr>
        <p:spPr>
          <a:xfrm>
            <a:off x="1385640" y="5705640"/>
            <a:ext cx="1446480" cy="606600"/>
          </a:xfrm>
          <a:prstGeom prst="wedgeRoundRectCallout">
            <a:avLst>
              <a:gd name="adj1" fmla="val 84903"/>
              <a:gd name="adj2" fmla="val -3422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Node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77" name="CustomShape 35"/>
          <p:cNvSpPr/>
          <p:nvPr/>
        </p:nvSpPr>
        <p:spPr>
          <a:xfrm>
            <a:off x="5051880" y="3539520"/>
            <a:ext cx="1446480" cy="606600"/>
          </a:xfrm>
          <a:prstGeom prst="wedgeRoundRectCallout">
            <a:avLst>
              <a:gd name="adj1" fmla="val 45611"/>
              <a:gd name="adj2" fmla="val 89933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Edge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40007C6-75FA-48AD-94C4-767129256E5A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908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31, 21, 14, 23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909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14)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910" name="CustomShape 4"/>
          <p:cNvSpPr/>
          <p:nvPr/>
        </p:nvSpPr>
        <p:spPr>
          <a:xfrm rot="16200000">
            <a:off x="6734520" y="6128640"/>
            <a:ext cx="447840" cy="29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11" name="Group 5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912" name="Line 6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3" name="Line 7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4" name="CustomShape 8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15" name="CustomShape 9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16" name="CustomShape 10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17" name="Line 11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8" name="Line 12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9" name="Line 13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0" name="Line 14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1" name="CustomShape 15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22" name="Line 16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3" name="CustomShape 17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24" name="Line 18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5" name="Line 19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6" name="CustomShape 20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7" name="Line 21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8" name="Line 22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9" name="Line 23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0" name="CustomShape 24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31" name="CustomShape 25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32" name="CustomShape 26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33" name="CustomShape 27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934" name="CustomShape 28"/>
          <p:cNvSpPr/>
          <p:nvPr/>
        </p:nvSpPr>
        <p:spPr>
          <a:xfrm>
            <a:off x="8016840" y="1562400"/>
            <a:ext cx="3470040" cy="103248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Enter recursively into the next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23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FD34B27-499C-477A-9FD0-9D86B3E71C52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936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31, 21, 14, 23, 21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937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15)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938" name="CustomShape 4"/>
          <p:cNvSpPr/>
          <p:nvPr/>
        </p:nvSpPr>
        <p:spPr>
          <a:xfrm rot="2443800">
            <a:off x="5436000" y="3315240"/>
            <a:ext cx="447840" cy="29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39" name="Group 5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940" name="Line 6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1" name="Line 7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2" name="CustomShape 8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43" name="CustomShape 9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44" name="CustomShape 10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45" name="Line 11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6" name="Line 12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7" name="Line 13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8" name="Line 14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9" name="CustomShape 15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50" name="Line 16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1" name="CustomShape 17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52" name="Line 18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3" name="Line 19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4" name="CustomShape 20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5" name="Line 21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6" name="Line 22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7" name="Line 23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8" name="CustomShape 24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59" name="CustomShape 25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60" name="CustomShape 26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61" name="CustomShape 27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962" name="CustomShape 28"/>
          <p:cNvSpPr/>
          <p:nvPr/>
        </p:nvSpPr>
        <p:spPr>
          <a:xfrm>
            <a:off x="8016840" y="1562400"/>
            <a:ext cx="3470040" cy="103248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Enter recursively into the first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EF56354-9723-4104-969E-F605931CB84F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964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31, 21, 14, 23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965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16)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966" name="Group 4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967" name="Line 5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8" name="Line 6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9" name="CustomShape 7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70" name="CustomShape 8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71" name="CustomShape 9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72" name="Line 10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3" name="Line 11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4" name="Line 12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5" name="Line 13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6" name="CustomShape 14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77" name="Line 15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8" name="CustomShape 16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79" name="Line 17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0" name="Line 18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1" name="CustomShape 19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2" name="Line 20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3" name="Line 21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4" name="Line 22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5" name="CustomShape 23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86" name="CustomShape 24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87" name="CustomShape 25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88" name="CustomShape 26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989" name="CustomShape 27"/>
          <p:cNvSpPr/>
          <p:nvPr/>
        </p:nvSpPr>
        <p:spPr>
          <a:xfrm>
            <a:off x="8016840" y="1562400"/>
            <a:ext cx="3470040" cy="103248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21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already visited </a:t>
            </a:r>
            <a:r>
              <a:rPr b="0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return back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90" name="CustomShape 28"/>
          <p:cNvSpPr/>
          <p:nvPr/>
        </p:nvSpPr>
        <p:spPr>
          <a:xfrm rot="16200000">
            <a:off x="6734520" y="6128640"/>
            <a:ext cx="447840" cy="29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2635009-9695-4581-9A4B-E6F19E5EFF8C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992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31, 21, 14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6, 23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993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17)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994" name="Group 4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995" name="Line 5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6" name="Line 6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7" name="CustomShape 7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98" name="CustomShape 8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999" name="CustomShape 9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00" name="Line 10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1" name="Line 11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2" name="Line 12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3" name="Line 13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4" name="CustomShape 14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05" name="Line 15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6" name="CustomShape 16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07" name="Line 17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8" name="Line 18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9" name="CustomShape 19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0" name="Line 20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1" name="Line 21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2" name="Line 22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3" name="CustomShape 23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14" name="CustomShape 24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15" name="CustomShape 25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16" name="CustomShape 26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017" name="CustomShape 27"/>
          <p:cNvSpPr/>
          <p:nvPr/>
        </p:nvSpPr>
        <p:spPr>
          <a:xfrm rot="10800000">
            <a:off x="8046360" y="3790800"/>
            <a:ext cx="447840" cy="29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8" name="CustomShape 28"/>
          <p:cNvSpPr/>
          <p:nvPr/>
        </p:nvSpPr>
        <p:spPr>
          <a:xfrm>
            <a:off x="8016840" y="1339200"/>
            <a:ext cx="3333960" cy="1478880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Return back from recursion and print the last visited node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19" name="CustomShape 29"/>
          <p:cNvSpPr/>
          <p:nvPr/>
        </p:nvSpPr>
        <p:spPr>
          <a:xfrm>
            <a:off x="8837640" y="3314160"/>
            <a:ext cx="2482560" cy="570600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23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D02BB16-4CA1-4C30-AA09-FDE541F1BC99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021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31, 21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6, 23,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14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022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18)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023" name="Group 4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1024" name="Line 5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5" name="Line 6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6" name="CustomShape 7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27" name="CustomShape 8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28" name="CustomShape 9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29" name="Line 10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0" name="Line 11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1" name="Line 12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2" name="Line 13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3" name="CustomShape 14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34" name="Line 15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5" name="CustomShape 16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36" name="Line 17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7" name="Line 18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8" name="CustomShape 19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9" name="Line 20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0" name="Line 21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1" name="Line 22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2" name="CustomShape 23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43" name="CustomShape 24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44" name="CustomShape 25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45" name="CustomShape 26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046" name="CustomShape 27"/>
          <p:cNvSpPr/>
          <p:nvPr/>
        </p:nvSpPr>
        <p:spPr>
          <a:xfrm rot="2694000">
            <a:off x="5436360" y="3297960"/>
            <a:ext cx="447840" cy="29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7" name="CustomShape 28"/>
          <p:cNvSpPr/>
          <p:nvPr/>
        </p:nvSpPr>
        <p:spPr>
          <a:xfrm>
            <a:off x="8016840" y="1339200"/>
            <a:ext cx="3333960" cy="1478880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Return back from recursion and print the last visited node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48" name="CustomShape 29"/>
          <p:cNvSpPr/>
          <p:nvPr/>
        </p:nvSpPr>
        <p:spPr>
          <a:xfrm>
            <a:off x="8487360" y="3314160"/>
            <a:ext cx="2482560" cy="570600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14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25AC375-B633-48C0-83FC-D3AC45EDE52B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050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31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6, 23,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14, 21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051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19)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052" name="Group 4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1053" name="Line 5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4" name="Line 6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5" name="CustomShape 7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56" name="CustomShape 8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57" name="CustomShape 9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58" name="Line 10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9" name="Line 11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0" name="Line 12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1" name="Line 13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2" name="CustomShape 14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63" name="Line 15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4" name="CustomShape 16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65" name="Line 17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6" name="Line 18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7" name="CustomShape 19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8" name="Line 20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9" name="Line 21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0" name="Line 22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1" name="CustomShape 23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72" name="CustomShape 24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73" name="CustomShape 25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74" name="CustomShape 26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075" name="CustomShape 27"/>
          <p:cNvSpPr/>
          <p:nvPr/>
        </p:nvSpPr>
        <p:spPr>
          <a:xfrm rot="16200000">
            <a:off x="5643000" y="6164640"/>
            <a:ext cx="447840" cy="29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6" name="CustomShape 28"/>
          <p:cNvSpPr/>
          <p:nvPr/>
        </p:nvSpPr>
        <p:spPr>
          <a:xfrm>
            <a:off x="8016840" y="1339200"/>
            <a:ext cx="3333960" cy="1478880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Return back from recursion and print the last visited node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77" name="CustomShape 29"/>
          <p:cNvSpPr/>
          <p:nvPr/>
        </p:nvSpPr>
        <p:spPr>
          <a:xfrm>
            <a:off x="8487360" y="3314160"/>
            <a:ext cx="2482560" cy="570600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E41F39C-BF1E-490B-99FB-E89D406A02FC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079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6, 23,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14, 21, 31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080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20)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081" name="Group 4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1082" name="Line 5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3" name="Line 6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4" name="CustomShape 7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85" name="CustomShape 8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86" name="CustomShape 9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87" name="Line 10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8" name="Line 11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9" name="Line 12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0" name="Line 13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1" name="CustomShape 14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92" name="Line 15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3" name="CustomShape 16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094" name="Line 17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5" name="Line 18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6" name="CustomShape 19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7" name="Line 20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8" name="Line 21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9" name="Line 22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0" name="CustomShape 23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01" name="CustomShape 24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02" name="CustomShape 25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03" name="CustomShape 26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104" name="CustomShape 27"/>
          <p:cNvSpPr/>
          <p:nvPr/>
        </p:nvSpPr>
        <p:spPr>
          <a:xfrm>
            <a:off x="3923640" y="3784680"/>
            <a:ext cx="447840" cy="29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5" name="CustomShape 28"/>
          <p:cNvSpPr/>
          <p:nvPr/>
        </p:nvSpPr>
        <p:spPr>
          <a:xfrm>
            <a:off x="8016840" y="1339200"/>
            <a:ext cx="3333960" cy="1478880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Return back from recursion and print the last visited node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06" name="CustomShape 29"/>
          <p:cNvSpPr/>
          <p:nvPr/>
        </p:nvSpPr>
        <p:spPr>
          <a:xfrm>
            <a:off x="8487360" y="3314160"/>
            <a:ext cx="2482560" cy="570600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31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99F8EA4-D296-404E-B47D-620F6084617A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108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19, 21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6, 23,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14, 21, 31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109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21)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110" name="Group 4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1111" name="Line 5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2" name="Line 6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3" name="CustomShape 7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14" name="CustomShape 8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15" name="CustomShape 9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16" name="Line 10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7" name="Line 11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8" name="Line 12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9" name="Line 13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0" name="CustomShape 14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21" name="Line 15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2" name="CustomShape 16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23" name="Line 17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4" name="Line 18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5" name="CustomShape 19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6" name="Line 20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7" name="Line 21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8" name="Line 22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9" name="CustomShape 23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30" name="CustomShape 24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31" name="CustomShape 25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32" name="CustomShape 26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133" name="CustomShape 27"/>
          <p:cNvSpPr/>
          <p:nvPr/>
        </p:nvSpPr>
        <p:spPr>
          <a:xfrm rot="2442600">
            <a:off x="5424840" y="3331800"/>
            <a:ext cx="447840" cy="29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4" name="CustomShape 28"/>
          <p:cNvSpPr/>
          <p:nvPr/>
        </p:nvSpPr>
        <p:spPr>
          <a:xfrm>
            <a:off x="8016840" y="1562400"/>
            <a:ext cx="3470040" cy="103248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Enter recursively into the next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C306420-963F-4A4A-94B2-D2FE5727BF98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136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19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6, 23,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14, 21, 31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137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22)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138" name="Group 4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1139" name="Line 5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0" name="Line 6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1" name="CustomShape 7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42" name="CustomShape 8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43" name="CustomShape 9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44" name="Line 10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5" name="Line 11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6" name="Line 12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7" name="Line 13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8" name="CustomShape 14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49" name="Line 15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0" name="CustomShape 16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51" name="Line 17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2" name="Line 18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3" name="CustomShape 19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4" name="Line 20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5" name="Line 21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6" name="Line 22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7" name="CustomShape 23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58" name="CustomShape 24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59" name="CustomShape 25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60" name="CustomShape 26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161" name="CustomShape 27"/>
          <p:cNvSpPr/>
          <p:nvPr/>
        </p:nvSpPr>
        <p:spPr>
          <a:xfrm>
            <a:off x="3923640" y="3784680"/>
            <a:ext cx="447840" cy="29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2" name="CustomShape 28"/>
          <p:cNvSpPr/>
          <p:nvPr/>
        </p:nvSpPr>
        <p:spPr>
          <a:xfrm>
            <a:off x="8016840" y="1562400"/>
            <a:ext cx="3470040" cy="103248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21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already visited </a:t>
            </a:r>
            <a:r>
              <a:rPr b="0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return back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778A1E6-423D-4C76-91F5-5EE0E4F403BD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164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6, 23,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14, 21, 31, 19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165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23)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166" name="Group 4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1167" name="Line 5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8" name="Line 6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9" name="CustomShape 7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70" name="CustomShape 8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71" name="CustomShape 9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72" name="Line 10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3" name="Line 11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4" name="Line 12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5" name="Line 13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6" name="CustomShape 14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77" name="Line 15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8" name="CustomShape 16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79" name="Line 17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0" name="Line 18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1" name="CustomShape 19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2" name="Line 20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3" name="Line 21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4" name="Line 22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5" name="CustomShape 23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86" name="CustomShape 24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87" name="CustomShape 25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88" name="CustomShape 26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189" name="CustomShape 27"/>
          <p:cNvSpPr/>
          <p:nvPr/>
        </p:nvSpPr>
        <p:spPr>
          <a:xfrm rot="5400000">
            <a:off x="5919840" y="1394280"/>
            <a:ext cx="447840" cy="29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0" name="CustomShape 28"/>
          <p:cNvSpPr/>
          <p:nvPr/>
        </p:nvSpPr>
        <p:spPr>
          <a:xfrm>
            <a:off x="8016840" y="1339200"/>
            <a:ext cx="3333960" cy="1478880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Return back from recursion and print the last visited node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91" name="CustomShape 29"/>
          <p:cNvSpPr/>
          <p:nvPr/>
        </p:nvSpPr>
        <p:spPr>
          <a:xfrm>
            <a:off x="8487360" y="3314160"/>
            <a:ext cx="2482560" cy="570600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19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C29CAAA-2CA6-464E-B5A4-425CE6A1355E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 fontScale="91000"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Node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 (vertex)</a:t>
            </a:r>
            <a:endParaRPr b="0" lang="en-US" sz="34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Element of a graph</a:t>
            </a:r>
            <a:endParaRPr b="0" lang="en-US" sz="32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Can have name / value</a:t>
            </a:r>
            <a:endParaRPr b="0" lang="en-US" sz="32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Keeps a list of adjacent nodes</a:t>
            </a:r>
            <a:endParaRPr b="0" lang="en-US" sz="32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Edge</a:t>
            </a:r>
            <a:endParaRPr b="0" lang="en-US" sz="34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Connection between two nodes</a:t>
            </a:r>
            <a:endParaRPr b="0" lang="en-US" sz="32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Can be directed / undirected</a:t>
            </a:r>
            <a:endParaRPr b="0" lang="en-US" sz="32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Can be weighted / unweighted</a:t>
            </a:r>
            <a:endParaRPr b="0" lang="en-US" sz="32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Graph Definitions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7999560" y="2286000"/>
            <a:ext cx="608040" cy="6080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2" name="CustomShape 5"/>
          <p:cNvSpPr/>
          <p:nvPr/>
        </p:nvSpPr>
        <p:spPr>
          <a:xfrm>
            <a:off x="8837640" y="1684440"/>
            <a:ext cx="1141560" cy="534600"/>
          </a:xfrm>
          <a:prstGeom prst="wedgeRoundRectCallout">
            <a:avLst>
              <a:gd name="adj1" fmla="val -72760"/>
              <a:gd name="adj2" fmla="val 6375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Node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CustomShape 6"/>
          <p:cNvSpPr/>
          <p:nvPr/>
        </p:nvSpPr>
        <p:spPr>
          <a:xfrm>
            <a:off x="7694640" y="5105520"/>
            <a:ext cx="608040" cy="6080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4" name="CustomShape 7"/>
          <p:cNvSpPr/>
          <p:nvPr/>
        </p:nvSpPr>
        <p:spPr>
          <a:xfrm>
            <a:off x="8913960" y="4191120"/>
            <a:ext cx="1103400" cy="523440"/>
          </a:xfrm>
          <a:prstGeom prst="wedgeRoundRectCallout">
            <a:avLst>
              <a:gd name="adj1" fmla="val -61553"/>
              <a:gd name="adj2" fmla="val 15750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Edge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5" name="CustomShape 8"/>
          <p:cNvSpPr/>
          <p:nvPr/>
        </p:nvSpPr>
        <p:spPr>
          <a:xfrm>
            <a:off x="9371160" y="5105520"/>
            <a:ext cx="608040" cy="6080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B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6" name="Line 9"/>
          <p:cNvSpPr/>
          <p:nvPr/>
        </p:nvSpPr>
        <p:spPr>
          <a:xfrm>
            <a:off x="8304120" y="5410080"/>
            <a:ext cx="1066680" cy="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>
                <p:childTnLst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7C2095E-9064-4AFA-9735-4184BE479B49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193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21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6, 23,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14, 21, 31, 19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194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24)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195" name="Group 4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1196" name="Line 5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7" name="Line 6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8" name="CustomShape 7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99" name="CustomShape 8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00" name="CustomShape 9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01" name="Line 10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2" name="Line 11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3" name="Line 12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4" name="Line 13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5" name="CustomShape 14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06" name="Line 15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7" name="CustomShape 16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08" name="Line 17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9" name="Line 18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0" name="CustomShape 19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1" name="Line 20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2" name="Line 21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3" name="Line 22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4" name="CustomShape 23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15" name="CustomShape 24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16" name="CustomShape 25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17" name="CustomShape 26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218" name="CustomShape 27"/>
          <p:cNvSpPr/>
          <p:nvPr/>
        </p:nvSpPr>
        <p:spPr>
          <a:xfrm rot="2403000">
            <a:off x="5400720" y="3331080"/>
            <a:ext cx="447840" cy="29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9" name="CustomShape 28"/>
          <p:cNvSpPr/>
          <p:nvPr/>
        </p:nvSpPr>
        <p:spPr>
          <a:xfrm>
            <a:off x="8016840" y="1562400"/>
            <a:ext cx="3548160" cy="103248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Enter recursively into the next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E2808B4-D07F-413B-B75B-CFB58D553962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221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6, 23,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14, 21, 31, 19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222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25)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223" name="Group 4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1224" name="Line 5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5" name="Line 6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6" name="CustomShape 7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27" name="CustomShape 8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28" name="CustomShape 9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29" name="Line 10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0" name="Line 11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1" name="Line 12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2" name="Line 13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3" name="CustomShape 14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34" name="Line 15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5" name="CustomShape 16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36" name="Line 17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7" name="Line 18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8" name="CustomShape 19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9" name="Line 20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0" name="Line 21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1" name="Line 22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2" name="CustomShape 23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43" name="CustomShape 24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44" name="CustomShape 25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45" name="CustomShape 26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246" name="CustomShape 27"/>
          <p:cNvSpPr/>
          <p:nvPr/>
        </p:nvSpPr>
        <p:spPr>
          <a:xfrm rot="5400000">
            <a:off x="5919840" y="1394280"/>
            <a:ext cx="447840" cy="29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7" name="CustomShape 28"/>
          <p:cNvSpPr/>
          <p:nvPr/>
        </p:nvSpPr>
        <p:spPr>
          <a:xfrm>
            <a:off x="8016840" y="1562400"/>
            <a:ext cx="3539520" cy="103248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21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already visited </a:t>
            </a:r>
            <a:r>
              <a:rPr b="0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return back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326F6BF-8163-493E-9600-8393AD490CD9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249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1, 14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6, 23,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14, 21, 31, 19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250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26)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51" name="CustomShape 4"/>
          <p:cNvSpPr/>
          <p:nvPr/>
        </p:nvSpPr>
        <p:spPr>
          <a:xfrm rot="10800000">
            <a:off x="8029440" y="3795120"/>
            <a:ext cx="447840" cy="29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52" name="Group 5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1253" name="Line 6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4" name="Line 7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5" name="CustomShape 8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56" name="CustomShape 9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57" name="Line 10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8" name="Line 11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9" name="Line 12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0" name="Line 13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1" name="CustomShape 14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62" name="Line 15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3" name="CustomShape 16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64" name="Line 17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5" name="Line 18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6" name="CustomShape 19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7" name="Line 20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8" name="Line 21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9" name="Line 22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0" name="CustomShape 23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71" name="CustomShape 24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72" name="CustomShape 25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73" name="CustomShape 26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74" name="CustomShape 27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275" name="CustomShape 28"/>
          <p:cNvSpPr/>
          <p:nvPr/>
        </p:nvSpPr>
        <p:spPr>
          <a:xfrm>
            <a:off x="8016840" y="1562400"/>
            <a:ext cx="3470040" cy="103248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Enter recursively into the next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14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1036279-907C-4F24-B9C9-CCA81718BA4A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277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1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6, 23,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14, 21, 31, 19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278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27)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279" name="Group 4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1280" name="Line 5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1" name="Line 6"/>
            <p:cNvSpPr/>
            <p:nvPr/>
          </p:nvSpPr>
          <p:spPr>
            <a:xfrm>
              <a:off x="5087520" y="4246920"/>
              <a:ext cx="633600" cy="942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2" name="CustomShape 7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83" name="CustomShape 8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84" name="CustomShape 9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85" name="Line 10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6" name="Line 11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7" name="Line 12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8" name="Line 13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9" name="CustomShape 14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90" name="Line 15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1" name="CustomShape 16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92" name="Line 17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3" name="Line 18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4" name="CustomShape 19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5" name="Line 20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6" name="Line 21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7" name="Line 22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8" name="CustomShape 23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299" name="CustomShape 24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00" name="CustomShape 25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01" name="CustomShape 26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302" name="CustomShape 27"/>
          <p:cNvSpPr/>
          <p:nvPr/>
        </p:nvSpPr>
        <p:spPr>
          <a:xfrm rot="5400000">
            <a:off x="5919840" y="1394280"/>
            <a:ext cx="447840" cy="29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3" name="CustomShape 28"/>
          <p:cNvSpPr/>
          <p:nvPr/>
        </p:nvSpPr>
        <p:spPr>
          <a:xfrm>
            <a:off x="8016840" y="1562400"/>
            <a:ext cx="3548160" cy="103248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14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already visited </a:t>
            </a:r>
            <a:r>
              <a:rPr b="0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return back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26C5FDE-2032-492D-9882-7E082940B141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305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Stack: (empty)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12, 6, 23,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14, 21, 31, 19, 1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306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DFS in Action (Step 28)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07" name="CustomShape 4"/>
          <p:cNvSpPr/>
          <p:nvPr/>
        </p:nvSpPr>
        <p:spPr>
          <a:xfrm>
            <a:off x="8609040" y="4376160"/>
            <a:ext cx="2404440" cy="1032480"/>
          </a:xfrm>
          <a:prstGeom prst="wedgeRoundRectCallout">
            <a:avLst>
              <a:gd name="adj1" fmla="val -70621"/>
              <a:gd name="adj2" fmla="val -38295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DFS traversal completed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308" name="Group 5"/>
          <p:cNvGrpSpPr/>
          <p:nvPr/>
        </p:nvGrpSpPr>
        <p:grpSpPr>
          <a:xfrm>
            <a:off x="3453480" y="1905120"/>
            <a:ext cx="4901040" cy="4037040"/>
            <a:chOff x="3453480" y="1905120"/>
            <a:chExt cx="4901040" cy="4037040"/>
          </a:xfrm>
        </p:grpSpPr>
        <p:sp>
          <p:nvSpPr>
            <p:cNvPr id="1309" name="CustomShape 6"/>
            <p:cNvSpPr/>
            <p:nvPr/>
          </p:nvSpPr>
          <p:spPr>
            <a:xfrm>
              <a:off x="5760720" y="1905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10" name="CustomShape 7"/>
            <p:cNvSpPr/>
            <p:nvPr/>
          </p:nvSpPr>
          <p:spPr>
            <a:xfrm>
              <a:off x="7086600" y="35708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11" name="CustomShape 8"/>
            <p:cNvSpPr/>
            <p:nvPr/>
          </p:nvSpPr>
          <p:spPr>
            <a:xfrm>
              <a:off x="4472640" y="356616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12" name="CustomShape 9"/>
            <p:cNvSpPr/>
            <p:nvPr/>
          </p:nvSpPr>
          <p:spPr>
            <a:xfrm>
              <a:off x="6571800" y="51613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13" name="CustomShape 10"/>
            <p:cNvSpPr/>
            <p:nvPr/>
          </p:nvSpPr>
          <p:spPr>
            <a:xfrm>
              <a:off x="7584840" y="5162400"/>
              <a:ext cx="76968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14" name="Line 11"/>
            <p:cNvSpPr/>
            <p:nvPr/>
          </p:nvSpPr>
          <p:spPr>
            <a:xfrm flipH="1">
              <a:off x="5054040" y="259596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5" name="Line 12"/>
            <p:cNvSpPr/>
            <p:nvPr/>
          </p:nvSpPr>
          <p:spPr>
            <a:xfrm flipH="1">
              <a:off x="7056360" y="4304520"/>
              <a:ext cx="274680" cy="861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6" name="Line 13"/>
            <p:cNvSpPr/>
            <p:nvPr/>
          </p:nvSpPr>
          <p:spPr>
            <a:xfrm>
              <a:off x="7612200" y="4317840"/>
              <a:ext cx="30132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7" name="Line 14"/>
            <p:cNvSpPr/>
            <p:nvPr/>
          </p:nvSpPr>
          <p:spPr>
            <a:xfrm>
              <a:off x="6373440" y="259596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8" name="CustomShape 15"/>
            <p:cNvSpPr/>
            <p:nvPr/>
          </p:nvSpPr>
          <p:spPr>
            <a:xfrm>
              <a:off x="5762880" y="35658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19" name="Line 16"/>
            <p:cNvSpPr/>
            <p:nvPr/>
          </p:nvSpPr>
          <p:spPr>
            <a:xfrm flipH="1">
              <a:off x="6134400" y="264924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0" name="CustomShape 17"/>
            <p:cNvSpPr/>
            <p:nvPr/>
          </p:nvSpPr>
          <p:spPr>
            <a:xfrm>
              <a:off x="5483520" y="51940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21" name="CustomShape 18"/>
            <p:cNvSpPr/>
            <p:nvPr/>
          </p:nvSpPr>
          <p:spPr>
            <a:xfrm>
              <a:off x="3453480" y="518940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22" name="Line 19"/>
            <p:cNvSpPr/>
            <p:nvPr/>
          </p:nvSpPr>
          <p:spPr>
            <a:xfrm flipH="1">
              <a:off x="3989160" y="423252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3" name="Line 20"/>
            <p:cNvSpPr/>
            <p:nvPr/>
          </p:nvSpPr>
          <p:spPr>
            <a:xfrm>
              <a:off x="5087520" y="4246920"/>
              <a:ext cx="629280" cy="9320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4" name="CustomShape 21"/>
            <p:cNvSpPr/>
            <p:nvPr/>
          </p:nvSpPr>
          <p:spPr>
            <a:xfrm>
              <a:off x="4471200" y="51890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25" name="Line 22"/>
            <p:cNvSpPr/>
            <p:nvPr/>
          </p:nvSpPr>
          <p:spPr>
            <a:xfrm>
              <a:off x="4839480" y="4331160"/>
              <a:ext cx="6840" cy="8344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6" name="Line 23"/>
            <p:cNvSpPr/>
            <p:nvPr/>
          </p:nvSpPr>
          <p:spPr>
            <a:xfrm>
              <a:off x="5274360" y="392256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7" name="CustomShape 24"/>
            <p:cNvSpPr/>
            <p:nvPr/>
          </p:nvSpPr>
          <p:spPr>
            <a:xfrm flipV="1">
              <a:off x="3648960" y="227808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8" name="Line 25"/>
            <p:cNvSpPr/>
            <p:nvPr/>
          </p:nvSpPr>
          <p:spPr>
            <a:xfrm flipV="1">
              <a:off x="5923080" y="4330080"/>
              <a:ext cx="146160" cy="8438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9" name="Line 26"/>
            <p:cNvSpPr/>
            <p:nvPr/>
          </p:nvSpPr>
          <p:spPr>
            <a:xfrm flipH="1" flipV="1">
              <a:off x="6313680" y="430452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0" name="Line 27"/>
            <p:cNvSpPr/>
            <p:nvPr/>
          </p:nvSpPr>
          <p:spPr>
            <a:xfrm>
              <a:off x="6541920" y="394668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31" name="CustomShape 28"/>
          <p:cNvSpPr/>
          <p:nvPr/>
        </p:nvSpPr>
        <p:spPr>
          <a:xfrm>
            <a:off x="8016840" y="1339200"/>
            <a:ext cx="3333960" cy="1478880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Return back from recursion and print the last visited node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32" name="CustomShape 29"/>
          <p:cNvSpPr/>
          <p:nvPr/>
        </p:nvSpPr>
        <p:spPr>
          <a:xfrm>
            <a:off x="8487360" y="3314160"/>
            <a:ext cx="2482560" cy="570600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CustomShape 1"/>
          <p:cNvSpPr/>
          <p:nvPr/>
        </p:nvSpPr>
        <p:spPr>
          <a:xfrm>
            <a:off x="912960" y="4861440"/>
            <a:ext cx="10361880" cy="81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Recursive DFS Graph Traversal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334" name="CustomShape 2"/>
          <p:cNvSpPr/>
          <p:nvPr/>
        </p:nvSpPr>
        <p:spPr>
          <a:xfrm>
            <a:off x="912960" y="5784840"/>
            <a:ext cx="10361880" cy="71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1" strike="noStrike">
                <a:solidFill>
                  <a:srgbClr val="f0a22e"/>
                </a:solidFill>
                <a:latin typeface="Calibri"/>
                <a:ea typeface="DejaVu Sans"/>
              </a:rPr>
              <a:t>Live Demo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35" name="CustomShape 3"/>
          <p:cNvSpPr/>
          <p:nvPr/>
        </p:nvSpPr>
        <p:spPr>
          <a:xfrm>
            <a:off x="5027760" y="2643120"/>
            <a:ext cx="836640" cy="354240"/>
          </a:xfrm>
          <a:prstGeom prst="left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ccc7b8"/>
              </a:gs>
              <a:gs pos="100000">
                <a:srgbClr val="c3bdac"/>
              </a:gs>
            </a:gsLst>
            <a:lin ang="5400000"/>
          </a:gradFill>
          <a:ln>
            <a:solidFill>
              <a:srgbClr val="9e9170"/>
            </a:solidFill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</p:sp>
      <p:grpSp>
        <p:nvGrpSpPr>
          <p:cNvPr id="1336" name="Group 4"/>
          <p:cNvGrpSpPr/>
          <p:nvPr/>
        </p:nvGrpSpPr>
        <p:grpSpPr>
          <a:xfrm>
            <a:off x="6244920" y="1219320"/>
            <a:ext cx="4424400" cy="3178800"/>
            <a:chOff x="6244920" y="1219320"/>
            <a:chExt cx="4424400" cy="3178800"/>
          </a:xfrm>
        </p:grpSpPr>
        <p:sp>
          <p:nvSpPr>
            <p:cNvPr id="1337" name="CustomShape 5"/>
            <p:cNvSpPr/>
            <p:nvPr/>
          </p:nvSpPr>
          <p:spPr>
            <a:xfrm>
              <a:off x="7982280" y="1577160"/>
              <a:ext cx="1094040" cy="6112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Ruse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38" name="CustomShape 6"/>
            <p:cNvSpPr/>
            <p:nvPr/>
          </p:nvSpPr>
          <p:spPr>
            <a:xfrm>
              <a:off x="6348600" y="1848240"/>
              <a:ext cx="1203840" cy="6094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Plovdiv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39" name="CustomShape 7"/>
            <p:cNvSpPr/>
            <p:nvPr/>
          </p:nvSpPr>
          <p:spPr>
            <a:xfrm>
              <a:off x="6244920" y="3203280"/>
              <a:ext cx="1307520" cy="6112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Bourgas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40" name="CustomShape 8"/>
            <p:cNvSpPr/>
            <p:nvPr/>
          </p:nvSpPr>
          <p:spPr>
            <a:xfrm>
              <a:off x="7871400" y="2643840"/>
              <a:ext cx="1233720" cy="6112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Sofia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41" name="CustomShape 9"/>
            <p:cNvSpPr/>
            <p:nvPr/>
          </p:nvSpPr>
          <p:spPr>
            <a:xfrm>
              <a:off x="9382680" y="3315600"/>
              <a:ext cx="1286640" cy="77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Stara Zagora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42" name="CustomShape 10"/>
            <p:cNvSpPr/>
            <p:nvPr/>
          </p:nvSpPr>
          <p:spPr>
            <a:xfrm>
              <a:off x="7874280" y="3786840"/>
              <a:ext cx="1230840" cy="6112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Pleven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43" name="CustomShape 11"/>
            <p:cNvSpPr/>
            <p:nvPr/>
          </p:nvSpPr>
          <p:spPr>
            <a:xfrm flipH="1">
              <a:off x="7552440" y="1883520"/>
              <a:ext cx="426960" cy="268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4" name="CustomShape 12"/>
            <p:cNvSpPr/>
            <p:nvPr/>
          </p:nvSpPr>
          <p:spPr>
            <a:xfrm>
              <a:off x="9077760" y="1883520"/>
              <a:ext cx="533520" cy="387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5" name="CustomShape 13"/>
            <p:cNvSpPr/>
            <p:nvPr/>
          </p:nvSpPr>
          <p:spPr>
            <a:xfrm>
              <a:off x="9984240" y="2795400"/>
              <a:ext cx="41040" cy="518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6" name="CustomShape 14"/>
            <p:cNvSpPr/>
            <p:nvPr/>
          </p:nvSpPr>
          <p:spPr>
            <a:xfrm>
              <a:off x="7377480" y="2369520"/>
              <a:ext cx="673560" cy="362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7" name="CustomShape 15"/>
            <p:cNvSpPr/>
            <p:nvPr/>
          </p:nvSpPr>
          <p:spPr>
            <a:xfrm flipH="1">
              <a:off x="6897960" y="2459160"/>
              <a:ext cx="50400" cy="742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8" name="CustomShape 16"/>
            <p:cNvSpPr/>
            <p:nvPr/>
          </p:nvSpPr>
          <p:spPr>
            <a:xfrm>
              <a:off x="7362000" y="3726360"/>
              <a:ext cx="510840" cy="365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9" name="CustomShape 17"/>
            <p:cNvSpPr/>
            <p:nvPr/>
          </p:nvSpPr>
          <p:spPr>
            <a:xfrm flipH="1">
              <a:off x="8924400" y="2489040"/>
              <a:ext cx="531720" cy="243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0" name="CustomShape 18"/>
            <p:cNvSpPr/>
            <p:nvPr/>
          </p:nvSpPr>
          <p:spPr>
            <a:xfrm>
              <a:off x="8488800" y="3256560"/>
              <a:ext cx="360" cy="528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1" name="CustomShape 19"/>
            <p:cNvSpPr/>
            <p:nvPr/>
          </p:nvSpPr>
          <p:spPr>
            <a:xfrm flipH="1">
              <a:off x="9105120" y="3978000"/>
              <a:ext cx="463320" cy="113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2" name="CustomShape 20"/>
            <p:cNvSpPr/>
            <p:nvPr/>
          </p:nvSpPr>
          <p:spPr>
            <a:xfrm flipV="1">
              <a:off x="7553880" y="3165480"/>
              <a:ext cx="496800" cy="341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3" name="CustomShape 21"/>
            <p:cNvSpPr/>
            <p:nvPr/>
          </p:nvSpPr>
          <p:spPr>
            <a:xfrm>
              <a:off x="8925840" y="3166920"/>
              <a:ext cx="644040" cy="261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4" name="CustomShape 22"/>
            <p:cNvSpPr/>
            <p:nvPr/>
          </p:nvSpPr>
          <p:spPr>
            <a:xfrm>
              <a:off x="9459000" y="2182680"/>
              <a:ext cx="1049040" cy="6112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Varna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55" name="CustomShape 23"/>
            <p:cNvSpPr/>
            <p:nvPr/>
          </p:nvSpPr>
          <p:spPr>
            <a:xfrm>
              <a:off x="6423480" y="277056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56" name="CustomShape 24"/>
            <p:cNvSpPr/>
            <p:nvPr/>
          </p:nvSpPr>
          <p:spPr>
            <a:xfrm>
              <a:off x="7977960" y="224892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57" name="CustomShape 25"/>
            <p:cNvSpPr/>
            <p:nvPr/>
          </p:nvSpPr>
          <p:spPr>
            <a:xfrm>
              <a:off x="8023680" y="337572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58" name="CustomShape 26"/>
            <p:cNvSpPr/>
            <p:nvPr/>
          </p:nvSpPr>
          <p:spPr>
            <a:xfrm>
              <a:off x="9490680" y="291672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59" name="CustomShape 27"/>
            <p:cNvSpPr/>
            <p:nvPr/>
          </p:nvSpPr>
          <p:spPr>
            <a:xfrm>
              <a:off x="9575640" y="179280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5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60" name="CustomShape 28"/>
            <p:cNvSpPr/>
            <p:nvPr/>
          </p:nvSpPr>
          <p:spPr>
            <a:xfrm>
              <a:off x="7958160" y="121932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61" name="CustomShape 29"/>
            <p:cNvSpPr/>
            <p:nvPr/>
          </p:nvSpPr>
          <p:spPr>
            <a:xfrm>
              <a:off x="6499800" y="144360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1362" name="Group 30"/>
          <p:cNvGrpSpPr/>
          <p:nvPr/>
        </p:nvGrpSpPr>
        <p:grpSpPr>
          <a:xfrm>
            <a:off x="1081080" y="1219320"/>
            <a:ext cx="5127480" cy="3222360"/>
            <a:chOff x="1081080" y="1219320"/>
            <a:chExt cx="5127480" cy="3222360"/>
          </a:xfrm>
        </p:grpSpPr>
        <p:sp>
          <p:nvSpPr>
            <p:cNvPr id="1363" name="CustomShape 31"/>
            <p:cNvSpPr/>
            <p:nvPr/>
          </p:nvSpPr>
          <p:spPr>
            <a:xfrm>
              <a:off x="2727000" y="1640880"/>
              <a:ext cx="639720" cy="5914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0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64" name="CustomShape 32"/>
            <p:cNvSpPr/>
            <p:nvPr/>
          </p:nvSpPr>
          <p:spPr>
            <a:xfrm>
              <a:off x="1323360" y="1910160"/>
              <a:ext cx="639720" cy="5896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6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65" name="CustomShape 33"/>
            <p:cNvSpPr/>
            <p:nvPr/>
          </p:nvSpPr>
          <p:spPr>
            <a:xfrm>
              <a:off x="1230480" y="3221640"/>
              <a:ext cx="639720" cy="5914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4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66" name="CustomShape 34"/>
            <p:cNvSpPr/>
            <p:nvPr/>
          </p:nvSpPr>
          <p:spPr>
            <a:xfrm>
              <a:off x="2634120" y="2772720"/>
              <a:ext cx="637920" cy="5914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67" name="CustomShape 35"/>
            <p:cNvSpPr/>
            <p:nvPr/>
          </p:nvSpPr>
          <p:spPr>
            <a:xfrm>
              <a:off x="3926160" y="3401280"/>
              <a:ext cx="639720" cy="5914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5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68" name="CustomShape 36"/>
            <p:cNvSpPr/>
            <p:nvPr/>
          </p:nvSpPr>
          <p:spPr>
            <a:xfrm>
              <a:off x="2634120" y="3850200"/>
              <a:ext cx="639720" cy="5914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69" name="CustomShape 37"/>
            <p:cNvSpPr/>
            <p:nvPr/>
          </p:nvSpPr>
          <p:spPr>
            <a:xfrm flipV="1" rot="10800000">
              <a:off x="5012280" y="3007800"/>
              <a:ext cx="761040" cy="267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0" name="CustomShape 38"/>
            <p:cNvSpPr/>
            <p:nvPr/>
          </p:nvSpPr>
          <p:spPr>
            <a:xfrm>
              <a:off x="3368520" y="1937160"/>
              <a:ext cx="661320" cy="381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1" name="CustomShape 39"/>
            <p:cNvSpPr/>
            <p:nvPr/>
          </p:nvSpPr>
          <p:spPr>
            <a:xfrm rot="5400000">
              <a:off x="3966120" y="3108600"/>
              <a:ext cx="572760" cy="9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2" name="CustomShape 40"/>
            <p:cNvSpPr/>
            <p:nvPr/>
          </p:nvSpPr>
          <p:spPr>
            <a:xfrm flipH="1" rot="16200000">
              <a:off x="2076840" y="2208600"/>
              <a:ext cx="443160" cy="855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3" name="CustomShape 41"/>
            <p:cNvSpPr/>
            <p:nvPr/>
          </p:nvSpPr>
          <p:spPr>
            <a:xfrm rot="5400000">
              <a:off x="1238400" y="2814840"/>
              <a:ext cx="718920" cy="91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4" name="CustomShape 42"/>
            <p:cNvSpPr/>
            <p:nvPr/>
          </p:nvSpPr>
          <p:spPr>
            <a:xfrm flipH="1" rot="16200000">
              <a:off x="1995840" y="3508920"/>
              <a:ext cx="417600" cy="855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5" name="CustomShape 43"/>
            <p:cNvSpPr/>
            <p:nvPr/>
          </p:nvSpPr>
          <p:spPr>
            <a:xfrm flipV="1" rot="10800000">
              <a:off x="6208560" y="3843000"/>
              <a:ext cx="756360" cy="327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6" name="CustomShape 44"/>
            <p:cNvSpPr/>
            <p:nvPr/>
          </p:nvSpPr>
          <p:spPr>
            <a:xfrm flipH="1" rot="16200000">
              <a:off x="2710800" y="3606840"/>
              <a:ext cx="4831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7" name="CustomShape 45"/>
            <p:cNvSpPr/>
            <p:nvPr/>
          </p:nvSpPr>
          <p:spPr>
            <a:xfrm rot="5400000">
              <a:off x="3529440" y="3654360"/>
              <a:ext cx="237960" cy="743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8" name="CustomShape 46"/>
            <p:cNvSpPr/>
            <p:nvPr/>
          </p:nvSpPr>
          <p:spPr>
            <a:xfrm flipV="1">
              <a:off x="1871640" y="3277440"/>
              <a:ext cx="854640" cy="237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9" name="CustomShape 47"/>
            <p:cNvSpPr/>
            <p:nvPr/>
          </p:nvSpPr>
          <p:spPr>
            <a:xfrm flipH="1" rot="16200000">
              <a:off x="3494880" y="2963160"/>
              <a:ext cx="207720" cy="838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0" name="CustomShape 48"/>
            <p:cNvSpPr/>
            <p:nvPr/>
          </p:nvSpPr>
          <p:spPr>
            <a:xfrm>
              <a:off x="3937320" y="2233800"/>
              <a:ext cx="637920" cy="5914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81" name="CustomShape 49"/>
            <p:cNvSpPr/>
            <p:nvPr/>
          </p:nvSpPr>
          <p:spPr>
            <a:xfrm>
              <a:off x="1081080" y="2845080"/>
              <a:ext cx="34164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82" name="CustomShape 50"/>
            <p:cNvSpPr/>
            <p:nvPr/>
          </p:nvSpPr>
          <p:spPr>
            <a:xfrm>
              <a:off x="2587320" y="2348640"/>
              <a:ext cx="34164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83" name="CustomShape 51"/>
            <p:cNvSpPr/>
            <p:nvPr/>
          </p:nvSpPr>
          <p:spPr>
            <a:xfrm>
              <a:off x="2495160" y="3480120"/>
              <a:ext cx="34164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84" name="CustomShape 52"/>
            <p:cNvSpPr/>
            <p:nvPr/>
          </p:nvSpPr>
          <p:spPr>
            <a:xfrm>
              <a:off x="3792960" y="3021840"/>
              <a:ext cx="34164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4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85" name="CustomShape 53"/>
            <p:cNvSpPr/>
            <p:nvPr/>
          </p:nvSpPr>
          <p:spPr>
            <a:xfrm>
              <a:off x="3899880" y="1806480"/>
              <a:ext cx="34164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5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86" name="CustomShape 54"/>
            <p:cNvSpPr/>
            <p:nvPr/>
          </p:nvSpPr>
          <p:spPr>
            <a:xfrm>
              <a:off x="2687040" y="1219320"/>
              <a:ext cx="34164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6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87" name="CustomShape 55"/>
            <p:cNvSpPr/>
            <p:nvPr/>
          </p:nvSpPr>
          <p:spPr>
            <a:xfrm>
              <a:off x="1190520" y="1522800"/>
              <a:ext cx="34164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7</a:t>
              </a:r>
              <a:endParaRPr b="0" lang="en-US" sz="20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CustomShape 1"/>
          <p:cNvSpPr/>
          <p:nvPr/>
        </p:nvSpPr>
        <p:spPr>
          <a:xfrm>
            <a:off x="912960" y="4861440"/>
            <a:ext cx="10361880" cy="81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DFS for Graph Traversals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389" name="CustomShape 2"/>
          <p:cNvSpPr/>
          <p:nvPr/>
        </p:nvSpPr>
        <p:spPr>
          <a:xfrm>
            <a:off x="912960" y="5757840"/>
            <a:ext cx="10361880" cy="71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1" strike="noStrike">
                <a:solidFill>
                  <a:srgbClr val="f0a22e"/>
                </a:solidFill>
                <a:latin typeface="Calibri"/>
                <a:ea typeface="DejaVu Sans"/>
              </a:rPr>
              <a:t>Live Coding (Lab)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90" name="CustomShape 3"/>
          <p:cNvSpPr/>
          <p:nvPr/>
        </p:nvSpPr>
        <p:spPr>
          <a:xfrm>
            <a:off x="1450800" y="1468080"/>
            <a:ext cx="9285480" cy="3075120"/>
          </a:xfrm>
          <a:prstGeom prst="roundRect">
            <a:avLst>
              <a:gd name="adj" fmla="val 1141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03AE4A2-13B0-4F5A-800B-AE5F56409622}" type="slidenum">
              <a:rPr b="0" lang="en-US" sz="9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900" spc="-1" strike="noStrike">
              <a:latin typeface="Arial"/>
            </a:endParaRPr>
          </a:p>
        </p:txBody>
      </p:sp>
      <p:sp>
        <p:nvSpPr>
          <p:cNvPr id="1392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3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Breadth-First Search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(BFS) first visits the neighbor nodes, then the neighbors of neighbors, then their neighbors, etc.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93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3be60"/>
                </a:solidFill>
                <a:latin typeface="Calibri"/>
                <a:ea typeface="DejaVu Sans"/>
              </a:rPr>
              <a:t>Breadth-First Search (BFS)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94" name="CustomShape 4"/>
          <p:cNvSpPr/>
          <p:nvPr/>
        </p:nvSpPr>
        <p:spPr>
          <a:xfrm>
            <a:off x="684360" y="2395800"/>
            <a:ext cx="5113440" cy="3705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BFS</a:t>
            </a:r>
            <a:r>
              <a:rPr b="1" lang="en-US" sz="22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(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queue </a:t>
            </a:r>
            <a:r>
              <a:rPr b="1" lang="en-US" sz="2200" spc="-1" strike="noStrike">
                <a:solidFill>
                  <a:srgbClr val="fbeedc"/>
                </a:solidFill>
                <a:latin typeface="Wingdings"/>
                <a:ea typeface="DejaVu Sans"/>
              </a:rPr>
              <a:t>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visited[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] = true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while queue not empty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lang="en-US" sz="2200" spc="-1" strike="noStrike">
                <a:solidFill>
                  <a:srgbClr val="fbeedc"/>
                </a:solidFill>
                <a:latin typeface="Wingdings"/>
                <a:ea typeface="DejaVu Sans"/>
              </a:rPr>
              <a:t>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queue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print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for each child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of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if not visited[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queue </a:t>
            </a:r>
            <a:r>
              <a:rPr b="1" lang="en-US" sz="2200" spc="-1" strike="noStrike">
                <a:solidFill>
                  <a:srgbClr val="fbeedc"/>
                </a:solidFill>
                <a:latin typeface="Wingdings"/>
                <a:ea typeface="DejaVu Sans"/>
              </a:rPr>
              <a:t>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visited[</a:t>
            </a:r>
            <a:r>
              <a:rPr b="1" i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] = true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1395" name="Group 5"/>
          <p:cNvGrpSpPr/>
          <p:nvPr/>
        </p:nvGrpSpPr>
        <p:grpSpPr>
          <a:xfrm>
            <a:off x="6612840" y="2338200"/>
            <a:ext cx="4890240" cy="3908880"/>
            <a:chOff x="6612840" y="2338200"/>
            <a:chExt cx="4890240" cy="3908880"/>
          </a:xfrm>
        </p:grpSpPr>
        <p:sp>
          <p:nvSpPr>
            <p:cNvPr id="1396" name="CustomShape 6"/>
            <p:cNvSpPr/>
            <p:nvPr/>
          </p:nvSpPr>
          <p:spPr>
            <a:xfrm>
              <a:off x="9042480" y="2546280"/>
              <a:ext cx="7272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97" name="CustomShape 7"/>
            <p:cNvSpPr/>
            <p:nvPr/>
          </p:nvSpPr>
          <p:spPr>
            <a:xfrm>
              <a:off x="10300680" y="4073040"/>
              <a:ext cx="7272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98" name="CustomShape 8"/>
            <p:cNvSpPr/>
            <p:nvPr/>
          </p:nvSpPr>
          <p:spPr>
            <a:xfrm>
              <a:off x="7820640" y="4069080"/>
              <a:ext cx="72576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399" name="CustomShape 9"/>
            <p:cNvSpPr/>
            <p:nvPr/>
          </p:nvSpPr>
          <p:spPr>
            <a:xfrm>
              <a:off x="9812160" y="5531040"/>
              <a:ext cx="7272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00" name="CustomShape 10"/>
            <p:cNvSpPr/>
            <p:nvPr/>
          </p:nvSpPr>
          <p:spPr>
            <a:xfrm>
              <a:off x="10773000" y="5532480"/>
              <a:ext cx="73008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01" name="Line 11"/>
            <p:cNvSpPr/>
            <p:nvPr/>
          </p:nvSpPr>
          <p:spPr>
            <a:xfrm flipH="1">
              <a:off x="8371800" y="3179520"/>
              <a:ext cx="819720" cy="943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2" name="Line 12"/>
            <p:cNvSpPr/>
            <p:nvPr/>
          </p:nvSpPr>
          <p:spPr>
            <a:xfrm flipH="1">
              <a:off x="10271880" y="4745880"/>
              <a:ext cx="260280" cy="7894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3" name="Line 13"/>
            <p:cNvSpPr/>
            <p:nvPr/>
          </p:nvSpPr>
          <p:spPr>
            <a:xfrm>
              <a:off x="10799280" y="4758120"/>
              <a:ext cx="285840" cy="7650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4" name="Line 14"/>
            <p:cNvSpPr/>
            <p:nvPr/>
          </p:nvSpPr>
          <p:spPr>
            <a:xfrm>
              <a:off x="9623520" y="3179520"/>
              <a:ext cx="832680" cy="943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5" name="CustomShape 15"/>
            <p:cNvSpPr/>
            <p:nvPr/>
          </p:nvSpPr>
          <p:spPr>
            <a:xfrm>
              <a:off x="9044640" y="4068720"/>
              <a:ext cx="7272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06" name="Line 16"/>
            <p:cNvSpPr/>
            <p:nvPr/>
          </p:nvSpPr>
          <p:spPr>
            <a:xfrm flipH="1">
              <a:off x="9397080" y="3228480"/>
              <a:ext cx="10440" cy="815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7" name="CustomShape 17"/>
            <p:cNvSpPr/>
            <p:nvPr/>
          </p:nvSpPr>
          <p:spPr>
            <a:xfrm>
              <a:off x="8779320" y="5561280"/>
              <a:ext cx="7272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08" name="CustomShape 18"/>
            <p:cNvSpPr/>
            <p:nvPr/>
          </p:nvSpPr>
          <p:spPr>
            <a:xfrm>
              <a:off x="6853320" y="5556960"/>
              <a:ext cx="72576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09" name="Line 19"/>
            <p:cNvSpPr/>
            <p:nvPr/>
          </p:nvSpPr>
          <p:spPr>
            <a:xfrm flipH="1">
              <a:off x="7361640" y="4680000"/>
              <a:ext cx="575280" cy="8917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0" name="Line 20"/>
            <p:cNvSpPr/>
            <p:nvPr/>
          </p:nvSpPr>
          <p:spPr>
            <a:xfrm>
              <a:off x="8403840" y="4692960"/>
              <a:ext cx="597240" cy="8546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1" name="CustomShape 21"/>
            <p:cNvSpPr/>
            <p:nvPr/>
          </p:nvSpPr>
          <p:spPr>
            <a:xfrm>
              <a:off x="7819200" y="5556600"/>
              <a:ext cx="7272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12" name="Line 22"/>
            <p:cNvSpPr/>
            <p:nvPr/>
          </p:nvSpPr>
          <p:spPr>
            <a:xfrm>
              <a:off x="8168400" y="4770360"/>
              <a:ext cx="6480" cy="7650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3" name="CustomShape 23"/>
            <p:cNvSpPr/>
            <p:nvPr/>
          </p:nvSpPr>
          <p:spPr>
            <a:xfrm>
              <a:off x="6612840" y="538704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5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14" name="CustomShape 24"/>
            <p:cNvSpPr/>
            <p:nvPr/>
          </p:nvSpPr>
          <p:spPr>
            <a:xfrm>
              <a:off x="7584120" y="538200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15" name="CustomShape 25"/>
            <p:cNvSpPr/>
            <p:nvPr/>
          </p:nvSpPr>
          <p:spPr>
            <a:xfrm>
              <a:off x="8571960" y="538632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16" name="CustomShape 26"/>
            <p:cNvSpPr/>
            <p:nvPr/>
          </p:nvSpPr>
          <p:spPr>
            <a:xfrm>
              <a:off x="7539480" y="397620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17" name="CustomShape 27"/>
            <p:cNvSpPr/>
            <p:nvPr/>
          </p:nvSpPr>
          <p:spPr>
            <a:xfrm>
              <a:off x="8800560" y="397620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18" name="CustomShape 28"/>
            <p:cNvSpPr/>
            <p:nvPr/>
          </p:nvSpPr>
          <p:spPr>
            <a:xfrm>
              <a:off x="10027440" y="397620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4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19" name="CustomShape 29"/>
            <p:cNvSpPr/>
            <p:nvPr/>
          </p:nvSpPr>
          <p:spPr>
            <a:xfrm>
              <a:off x="9596520" y="538632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8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20" name="CustomShape 30"/>
            <p:cNvSpPr/>
            <p:nvPr/>
          </p:nvSpPr>
          <p:spPr>
            <a:xfrm>
              <a:off x="10587240" y="537984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9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21" name="CustomShape 31"/>
            <p:cNvSpPr/>
            <p:nvPr/>
          </p:nvSpPr>
          <p:spPr>
            <a:xfrm>
              <a:off x="8864280" y="2338200"/>
              <a:ext cx="3168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22" name="Line 32"/>
            <p:cNvSpPr/>
            <p:nvPr/>
          </p:nvSpPr>
          <p:spPr>
            <a:xfrm>
              <a:off x="8566560" y="437904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3" name="CustomShape 33"/>
            <p:cNvSpPr/>
            <p:nvPr/>
          </p:nvSpPr>
          <p:spPr>
            <a:xfrm flipV="1">
              <a:off x="6940800" y="2734560"/>
              <a:ext cx="2101680" cy="282060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4" name="Line 34"/>
            <p:cNvSpPr/>
            <p:nvPr/>
          </p:nvSpPr>
          <p:spPr>
            <a:xfrm flipV="1">
              <a:off x="9209160" y="4767480"/>
              <a:ext cx="127800" cy="789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5" name="Line 35"/>
            <p:cNvSpPr/>
            <p:nvPr/>
          </p:nvSpPr>
          <p:spPr>
            <a:xfrm flipH="1" flipV="1">
              <a:off x="9563400" y="4740840"/>
              <a:ext cx="452520" cy="79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6" name="Line 36"/>
            <p:cNvSpPr/>
            <p:nvPr/>
          </p:nvSpPr>
          <p:spPr>
            <a:xfrm flipV="1">
              <a:off x="9786960" y="4379040"/>
              <a:ext cx="518400" cy="39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031E068-4E7C-425D-AF51-B31EFC2B43CD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428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429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1)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30" name="CustomShape 4"/>
          <p:cNvSpPr/>
          <p:nvPr/>
        </p:nvSpPr>
        <p:spPr>
          <a:xfrm>
            <a:off x="8251920" y="1523880"/>
            <a:ext cx="2863800" cy="1109160"/>
          </a:xfrm>
          <a:prstGeom prst="wedgeRoundRectCallout">
            <a:avLst>
              <a:gd name="adj1" fmla="val -70259"/>
              <a:gd name="adj2" fmla="val 5090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Initially enqueue the root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7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431" name="Group 5"/>
          <p:cNvGrpSpPr/>
          <p:nvPr/>
        </p:nvGrpSpPr>
        <p:grpSpPr>
          <a:xfrm>
            <a:off x="3453480" y="2057400"/>
            <a:ext cx="4901040" cy="4037040"/>
            <a:chOff x="3453480" y="2057400"/>
            <a:chExt cx="4901040" cy="4037040"/>
          </a:xfrm>
        </p:grpSpPr>
        <p:sp>
          <p:nvSpPr>
            <p:cNvPr id="1432" name="CustomShape 6"/>
            <p:cNvSpPr/>
            <p:nvPr/>
          </p:nvSpPr>
          <p:spPr>
            <a:xfrm>
              <a:off x="5760720" y="20574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33" name="CustomShape 7"/>
            <p:cNvSpPr/>
            <p:nvPr/>
          </p:nvSpPr>
          <p:spPr>
            <a:xfrm>
              <a:off x="7086600" y="372312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34" name="CustomShape 8"/>
            <p:cNvSpPr/>
            <p:nvPr/>
          </p:nvSpPr>
          <p:spPr>
            <a:xfrm>
              <a:off x="4472640" y="3718440"/>
              <a:ext cx="76536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35" name="CustomShape 9"/>
            <p:cNvSpPr/>
            <p:nvPr/>
          </p:nvSpPr>
          <p:spPr>
            <a:xfrm>
              <a:off x="6571800" y="531360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36" name="CustomShape 10"/>
            <p:cNvSpPr/>
            <p:nvPr/>
          </p:nvSpPr>
          <p:spPr>
            <a:xfrm>
              <a:off x="7584840" y="5315040"/>
              <a:ext cx="76968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37" name="Line 11"/>
            <p:cNvSpPr/>
            <p:nvPr/>
          </p:nvSpPr>
          <p:spPr>
            <a:xfrm flipH="1">
              <a:off x="5054040" y="2748600"/>
              <a:ext cx="86400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8" name="Line 12"/>
            <p:cNvSpPr/>
            <p:nvPr/>
          </p:nvSpPr>
          <p:spPr>
            <a:xfrm flipH="1">
              <a:off x="7056360" y="4457160"/>
              <a:ext cx="274680" cy="860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9" name="Line 13"/>
            <p:cNvSpPr/>
            <p:nvPr/>
          </p:nvSpPr>
          <p:spPr>
            <a:xfrm>
              <a:off x="7612200" y="4470480"/>
              <a:ext cx="30132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0" name="Line 14"/>
            <p:cNvSpPr/>
            <p:nvPr/>
          </p:nvSpPr>
          <p:spPr>
            <a:xfrm>
              <a:off x="6373440" y="274860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1" name="CustomShape 15"/>
            <p:cNvSpPr/>
            <p:nvPr/>
          </p:nvSpPr>
          <p:spPr>
            <a:xfrm>
              <a:off x="5762880" y="371844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42" name="Line 16"/>
            <p:cNvSpPr/>
            <p:nvPr/>
          </p:nvSpPr>
          <p:spPr>
            <a:xfrm flipH="1">
              <a:off x="6134400" y="280152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3" name="CustomShape 17"/>
            <p:cNvSpPr/>
            <p:nvPr/>
          </p:nvSpPr>
          <p:spPr>
            <a:xfrm>
              <a:off x="5483520" y="534636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44" name="CustomShape 18"/>
            <p:cNvSpPr/>
            <p:nvPr/>
          </p:nvSpPr>
          <p:spPr>
            <a:xfrm>
              <a:off x="3453480" y="5341680"/>
              <a:ext cx="76536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45" name="Line 19"/>
            <p:cNvSpPr/>
            <p:nvPr/>
          </p:nvSpPr>
          <p:spPr>
            <a:xfrm flipH="1">
              <a:off x="3989160" y="4384800"/>
              <a:ext cx="606600" cy="9730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6" name="Line 20"/>
            <p:cNvSpPr/>
            <p:nvPr/>
          </p:nvSpPr>
          <p:spPr>
            <a:xfrm>
              <a:off x="5087520" y="4399560"/>
              <a:ext cx="629280" cy="9316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7" name="CustomShape 21"/>
            <p:cNvSpPr/>
            <p:nvPr/>
          </p:nvSpPr>
          <p:spPr>
            <a:xfrm>
              <a:off x="4471200" y="534168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48" name="Line 22"/>
            <p:cNvSpPr/>
            <p:nvPr/>
          </p:nvSpPr>
          <p:spPr>
            <a:xfrm>
              <a:off x="4839480" y="4483800"/>
              <a:ext cx="684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9" name="Line 23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0" name="CustomShape 24"/>
            <p:cNvSpPr/>
            <p:nvPr/>
          </p:nvSpPr>
          <p:spPr>
            <a:xfrm flipV="1">
              <a:off x="3648960" y="242424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1" name="Line 25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2" name="Line 26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3" name="Line 27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54" name="CustomShape 28"/>
          <p:cNvSpPr/>
          <p:nvPr/>
        </p:nvSpPr>
        <p:spPr>
          <a:xfrm rot="5400000">
            <a:off x="5950800" y="1582920"/>
            <a:ext cx="389160" cy="270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83EC80B-929A-42A9-A754-062FB287F4A6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456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457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2)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458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459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0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61" name="CustomShape 7"/>
          <p:cNvSpPr/>
          <p:nvPr/>
        </p:nvSpPr>
        <p:spPr>
          <a:xfrm>
            <a:off x="8178480" y="1356840"/>
            <a:ext cx="2970360" cy="1443600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Remove from the queue the next node and print it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462" name="Group 8"/>
          <p:cNvGrpSpPr/>
          <p:nvPr/>
        </p:nvGrpSpPr>
        <p:grpSpPr>
          <a:xfrm>
            <a:off x="3453480" y="2057400"/>
            <a:ext cx="4901040" cy="4037040"/>
            <a:chOff x="3453480" y="2057400"/>
            <a:chExt cx="4901040" cy="4037040"/>
          </a:xfrm>
        </p:grpSpPr>
        <p:sp>
          <p:nvSpPr>
            <p:cNvPr id="1463" name="CustomShape 9"/>
            <p:cNvSpPr/>
            <p:nvPr/>
          </p:nvSpPr>
          <p:spPr>
            <a:xfrm>
              <a:off x="5760720" y="20574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64" name="CustomShape 10"/>
            <p:cNvSpPr/>
            <p:nvPr/>
          </p:nvSpPr>
          <p:spPr>
            <a:xfrm>
              <a:off x="7086600" y="372312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65" name="CustomShape 11"/>
            <p:cNvSpPr/>
            <p:nvPr/>
          </p:nvSpPr>
          <p:spPr>
            <a:xfrm>
              <a:off x="4472640" y="3718440"/>
              <a:ext cx="76536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66" name="CustomShape 12"/>
            <p:cNvSpPr/>
            <p:nvPr/>
          </p:nvSpPr>
          <p:spPr>
            <a:xfrm>
              <a:off x="6571800" y="531360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67" name="CustomShape 13"/>
            <p:cNvSpPr/>
            <p:nvPr/>
          </p:nvSpPr>
          <p:spPr>
            <a:xfrm>
              <a:off x="7584840" y="5315040"/>
              <a:ext cx="76968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68" name="Line 14"/>
            <p:cNvSpPr/>
            <p:nvPr/>
          </p:nvSpPr>
          <p:spPr>
            <a:xfrm flipH="1">
              <a:off x="5054040" y="2748600"/>
              <a:ext cx="86400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9" name="Line 15"/>
            <p:cNvSpPr/>
            <p:nvPr/>
          </p:nvSpPr>
          <p:spPr>
            <a:xfrm flipH="1">
              <a:off x="7056360" y="4457160"/>
              <a:ext cx="274680" cy="860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0" name="Line 16"/>
            <p:cNvSpPr/>
            <p:nvPr/>
          </p:nvSpPr>
          <p:spPr>
            <a:xfrm>
              <a:off x="7612200" y="4470480"/>
              <a:ext cx="30132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1" name="Line 17"/>
            <p:cNvSpPr/>
            <p:nvPr/>
          </p:nvSpPr>
          <p:spPr>
            <a:xfrm>
              <a:off x="6373440" y="274860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2" name="CustomShape 18"/>
            <p:cNvSpPr/>
            <p:nvPr/>
          </p:nvSpPr>
          <p:spPr>
            <a:xfrm>
              <a:off x="5762880" y="371844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73" name="Line 19"/>
            <p:cNvSpPr/>
            <p:nvPr/>
          </p:nvSpPr>
          <p:spPr>
            <a:xfrm flipH="1">
              <a:off x="6134400" y="280152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4" name="CustomShape 20"/>
            <p:cNvSpPr/>
            <p:nvPr/>
          </p:nvSpPr>
          <p:spPr>
            <a:xfrm>
              <a:off x="5483520" y="534636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75" name="CustomShape 21"/>
            <p:cNvSpPr/>
            <p:nvPr/>
          </p:nvSpPr>
          <p:spPr>
            <a:xfrm>
              <a:off x="3453480" y="5341680"/>
              <a:ext cx="76536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76" name="Line 22"/>
            <p:cNvSpPr/>
            <p:nvPr/>
          </p:nvSpPr>
          <p:spPr>
            <a:xfrm flipH="1">
              <a:off x="3989160" y="4384800"/>
              <a:ext cx="606600" cy="9730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7" name="Line 23"/>
            <p:cNvSpPr/>
            <p:nvPr/>
          </p:nvSpPr>
          <p:spPr>
            <a:xfrm>
              <a:off x="5087520" y="4399560"/>
              <a:ext cx="629280" cy="9316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8" name="CustomShape 24"/>
            <p:cNvSpPr/>
            <p:nvPr/>
          </p:nvSpPr>
          <p:spPr>
            <a:xfrm>
              <a:off x="4471200" y="534168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79" name="Line 25"/>
            <p:cNvSpPr/>
            <p:nvPr/>
          </p:nvSpPr>
          <p:spPr>
            <a:xfrm>
              <a:off x="4839480" y="4483800"/>
              <a:ext cx="684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480" name="Group 26"/>
            <p:cNvGrpSpPr/>
            <p:nvPr/>
          </p:nvGrpSpPr>
          <p:grpSpPr>
            <a:xfrm>
              <a:off x="5837760" y="2106000"/>
              <a:ext cx="641160" cy="609840"/>
              <a:chOff x="5837760" y="2106000"/>
              <a:chExt cx="641160" cy="609840"/>
            </a:xfrm>
          </p:grpSpPr>
          <p:sp>
            <p:nvSpPr>
              <p:cNvPr id="1481" name="Line 27"/>
              <p:cNvSpPr/>
              <p:nvPr/>
            </p:nvSpPr>
            <p:spPr>
              <a:xfrm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2" name="Line 28"/>
              <p:cNvSpPr/>
              <p:nvPr/>
            </p:nvSpPr>
            <p:spPr>
              <a:xfrm flipH="1"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483" name="Line 29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4" name="CustomShape 30"/>
            <p:cNvSpPr/>
            <p:nvPr/>
          </p:nvSpPr>
          <p:spPr>
            <a:xfrm flipV="1">
              <a:off x="3648960" y="242424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5" name="Line 31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6" name="Line 32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7" name="Line 33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88" name="CustomShape 34"/>
          <p:cNvSpPr/>
          <p:nvPr/>
        </p:nvSpPr>
        <p:spPr>
          <a:xfrm rot="5400000">
            <a:off x="5950800" y="1582920"/>
            <a:ext cx="389160" cy="270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9" name="CustomShape 35"/>
          <p:cNvSpPr/>
          <p:nvPr/>
        </p:nvSpPr>
        <p:spPr>
          <a:xfrm>
            <a:off x="8562960" y="3308400"/>
            <a:ext cx="2254320" cy="576360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7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6461280" y="2637000"/>
            <a:ext cx="3975120" cy="3727440"/>
          </a:xfrm>
          <a:custGeom>
            <a:avLst/>
            <a:gdLst/>
            <a:ahLst/>
            <a:rect l="l" t="t" r="r" b="b"/>
            <a:pathLst>
              <a:path w="4097494" h="3728715">
                <a:moveTo>
                  <a:pt x="1220902" y="63796"/>
                </a:moveTo>
                <a:cubicBezTo>
                  <a:pt x="1169511" y="53164"/>
                  <a:pt x="1008251" y="21266"/>
                  <a:pt x="944456" y="10633"/>
                </a:cubicBezTo>
                <a:cubicBezTo>
                  <a:pt x="909251" y="5217"/>
                  <a:pt x="873572" y="3544"/>
                  <a:pt x="838130" y="0"/>
                </a:cubicBezTo>
                <a:cubicBezTo>
                  <a:pt x="710539" y="3544"/>
                  <a:pt x="582674" y="1539"/>
                  <a:pt x="455358" y="10633"/>
                </a:cubicBezTo>
                <a:cubicBezTo>
                  <a:pt x="433000" y="12230"/>
                  <a:pt x="391563" y="31898"/>
                  <a:pt x="391563" y="31898"/>
                </a:cubicBezTo>
                <a:cubicBezTo>
                  <a:pt x="315608" y="82534"/>
                  <a:pt x="352561" y="68229"/>
                  <a:pt x="285237" y="85061"/>
                </a:cubicBezTo>
                <a:cubicBezTo>
                  <a:pt x="274605" y="92149"/>
                  <a:pt x="263318" y="98343"/>
                  <a:pt x="253340" y="106326"/>
                </a:cubicBezTo>
                <a:cubicBezTo>
                  <a:pt x="220378" y="132696"/>
                  <a:pt x="243806" y="127041"/>
                  <a:pt x="200177" y="148856"/>
                </a:cubicBezTo>
                <a:cubicBezTo>
                  <a:pt x="190152" y="153868"/>
                  <a:pt x="178912" y="155945"/>
                  <a:pt x="168279" y="159489"/>
                </a:cubicBezTo>
                <a:cubicBezTo>
                  <a:pt x="134579" y="210038"/>
                  <a:pt x="151056" y="179261"/>
                  <a:pt x="125749" y="255182"/>
                </a:cubicBezTo>
                <a:lnTo>
                  <a:pt x="115116" y="287079"/>
                </a:lnTo>
                <a:cubicBezTo>
                  <a:pt x="111572" y="297712"/>
                  <a:pt x="110701" y="309652"/>
                  <a:pt x="104484" y="318977"/>
                </a:cubicBezTo>
                <a:lnTo>
                  <a:pt x="83219" y="350875"/>
                </a:lnTo>
                <a:cubicBezTo>
                  <a:pt x="79675" y="365052"/>
                  <a:pt x="76600" y="379354"/>
                  <a:pt x="72586" y="393405"/>
                </a:cubicBezTo>
                <a:cubicBezTo>
                  <a:pt x="69507" y="404182"/>
                  <a:pt x="63959" y="414276"/>
                  <a:pt x="61954" y="425303"/>
                </a:cubicBezTo>
                <a:cubicBezTo>
                  <a:pt x="56843" y="453416"/>
                  <a:pt x="55362" y="482076"/>
                  <a:pt x="51321" y="510363"/>
                </a:cubicBezTo>
                <a:cubicBezTo>
                  <a:pt x="42631" y="571191"/>
                  <a:pt x="42971" y="565026"/>
                  <a:pt x="30056" y="616689"/>
                </a:cubicBezTo>
                <a:cubicBezTo>
                  <a:pt x="34202" y="815703"/>
                  <a:pt x="0" y="989968"/>
                  <a:pt x="51321" y="1169582"/>
                </a:cubicBezTo>
                <a:cubicBezTo>
                  <a:pt x="54400" y="1180358"/>
                  <a:pt x="58875" y="1190703"/>
                  <a:pt x="61954" y="1201479"/>
                </a:cubicBezTo>
                <a:cubicBezTo>
                  <a:pt x="65195" y="1212822"/>
                  <a:pt x="75718" y="1262405"/>
                  <a:pt x="83219" y="1275907"/>
                </a:cubicBezTo>
                <a:cubicBezTo>
                  <a:pt x="95631" y="1298248"/>
                  <a:pt x="111572" y="1318438"/>
                  <a:pt x="125749" y="1339703"/>
                </a:cubicBezTo>
                <a:cubicBezTo>
                  <a:pt x="152573" y="1379939"/>
                  <a:pt x="137980" y="1362565"/>
                  <a:pt x="168279" y="1392866"/>
                </a:cubicBezTo>
                <a:cubicBezTo>
                  <a:pt x="174223" y="1416639"/>
                  <a:pt x="189824" y="1483661"/>
                  <a:pt x="200177" y="1499191"/>
                </a:cubicBezTo>
                <a:cubicBezTo>
                  <a:pt x="207265" y="1509824"/>
                  <a:pt x="212406" y="1522053"/>
                  <a:pt x="221442" y="1531089"/>
                </a:cubicBezTo>
                <a:cubicBezTo>
                  <a:pt x="230478" y="1540125"/>
                  <a:pt x="242707" y="1545266"/>
                  <a:pt x="253340" y="1552354"/>
                </a:cubicBezTo>
                <a:cubicBezTo>
                  <a:pt x="256884" y="1562987"/>
                  <a:pt x="258529" y="1574455"/>
                  <a:pt x="263972" y="1584252"/>
                </a:cubicBezTo>
                <a:cubicBezTo>
                  <a:pt x="276384" y="1606593"/>
                  <a:pt x="298420" y="1623801"/>
                  <a:pt x="306502" y="1648047"/>
                </a:cubicBezTo>
                <a:cubicBezTo>
                  <a:pt x="321176" y="1692068"/>
                  <a:pt x="310918" y="1670620"/>
                  <a:pt x="338400" y="1711842"/>
                </a:cubicBezTo>
                <a:cubicBezTo>
                  <a:pt x="334856" y="1789814"/>
                  <a:pt x="333328" y="1867905"/>
                  <a:pt x="327767" y="1945759"/>
                </a:cubicBezTo>
                <a:cubicBezTo>
                  <a:pt x="323198" y="2009728"/>
                  <a:pt x="319843" y="1994759"/>
                  <a:pt x="306502" y="2041452"/>
                </a:cubicBezTo>
                <a:cubicBezTo>
                  <a:pt x="302488" y="2055503"/>
                  <a:pt x="300069" y="2069985"/>
                  <a:pt x="295870" y="2083982"/>
                </a:cubicBezTo>
                <a:cubicBezTo>
                  <a:pt x="295859" y="2084020"/>
                  <a:pt x="269294" y="2163707"/>
                  <a:pt x="263972" y="2179675"/>
                </a:cubicBezTo>
                <a:cubicBezTo>
                  <a:pt x="260428" y="2190308"/>
                  <a:pt x="256058" y="2200700"/>
                  <a:pt x="253340" y="2211573"/>
                </a:cubicBezTo>
                <a:cubicBezTo>
                  <a:pt x="249796" y="2225750"/>
                  <a:pt x="247838" y="2240420"/>
                  <a:pt x="242707" y="2254103"/>
                </a:cubicBezTo>
                <a:cubicBezTo>
                  <a:pt x="237142" y="2268944"/>
                  <a:pt x="227329" y="2281917"/>
                  <a:pt x="221442" y="2296633"/>
                </a:cubicBezTo>
                <a:cubicBezTo>
                  <a:pt x="213117" y="2317445"/>
                  <a:pt x="207265" y="2339163"/>
                  <a:pt x="200177" y="2360428"/>
                </a:cubicBezTo>
                <a:cubicBezTo>
                  <a:pt x="196633" y="2371061"/>
                  <a:pt x="195761" y="2383000"/>
                  <a:pt x="189544" y="2392326"/>
                </a:cubicBezTo>
                <a:lnTo>
                  <a:pt x="168279" y="2424224"/>
                </a:lnTo>
                <a:cubicBezTo>
                  <a:pt x="122661" y="2561077"/>
                  <a:pt x="166436" y="2420960"/>
                  <a:pt x="136381" y="2541182"/>
                </a:cubicBezTo>
                <a:cubicBezTo>
                  <a:pt x="120735" y="2603765"/>
                  <a:pt x="117441" y="2554490"/>
                  <a:pt x="104484" y="2658140"/>
                </a:cubicBezTo>
                <a:lnTo>
                  <a:pt x="93851" y="2743200"/>
                </a:lnTo>
                <a:cubicBezTo>
                  <a:pt x="90307" y="2817628"/>
                  <a:pt x="89407" y="2892229"/>
                  <a:pt x="83219" y="2966484"/>
                </a:cubicBezTo>
                <a:cubicBezTo>
                  <a:pt x="82288" y="2977653"/>
                  <a:pt x="74290" y="2987304"/>
                  <a:pt x="72586" y="2998382"/>
                </a:cubicBezTo>
                <a:cubicBezTo>
                  <a:pt x="67170" y="3033586"/>
                  <a:pt x="65498" y="3069265"/>
                  <a:pt x="61954" y="3104707"/>
                </a:cubicBezTo>
                <a:cubicBezTo>
                  <a:pt x="69702" y="3228678"/>
                  <a:pt x="59782" y="3235328"/>
                  <a:pt x="83219" y="3317359"/>
                </a:cubicBezTo>
                <a:cubicBezTo>
                  <a:pt x="86298" y="3328135"/>
                  <a:pt x="87634" y="3339931"/>
                  <a:pt x="93851" y="3349256"/>
                </a:cubicBezTo>
                <a:cubicBezTo>
                  <a:pt x="102192" y="3361767"/>
                  <a:pt x="116123" y="3369602"/>
                  <a:pt x="125749" y="3381154"/>
                </a:cubicBezTo>
                <a:cubicBezTo>
                  <a:pt x="133930" y="3390971"/>
                  <a:pt x="137397" y="3404637"/>
                  <a:pt x="147014" y="3413052"/>
                </a:cubicBezTo>
                <a:cubicBezTo>
                  <a:pt x="166248" y="3429882"/>
                  <a:pt x="210809" y="3455582"/>
                  <a:pt x="210809" y="3455582"/>
                </a:cubicBezTo>
                <a:cubicBezTo>
                  <a:pt x="276258" y="3553754"/>
                  <a:pt x="192738" y="3432993"/>
                  <a:pt x="253340" y="3508745"/>
                </a:cubicBezTo>
                <a:cubicBezTo>
                  <a:pt x="282247" y="3544879"/>
                  <a:pt x="266391" y="3541343"/>
                  <a:pt x="306502" y="3572540"/>
                </a:cubicBezTo>
                <a:cubicBezTo>
                  <a:pt x="326676" y="3588231"/>
                  <a:pt x="349033" y="3600893"/>
                  <a:pt x="370298" y="3615070"/>
                </a:cubicBezTo>
                <a:cubicBezTo>
                  <a:pt x="380930" y="3622158"/>
                  <a:pt x="389515" y="3634750"/>
                  <a:pt x="402195" y="3636335"/>
                </a:cubicBezTo>
                <a:cubicBezTo>
                  <a:pt x="430549" y="3639879"/>
                  <a:pt x="459070" y="3642270"/>
                  <a:pt x="487256" y="3646968"/>
                </a:cubicBezTo>
                <a:cubicBezTo>
                  <a:pt x="501670" y="3649370"/>
                  <a:pt x="515372" y="3655198"/>
                  <a:pt x="529786" y="3657600"/>
                </a:cubicBezTo>
                <a:cubicBezTo>
                  <a:pt x="579226" y="3665840"/>
                  <a:pt x="700931" y="3683325"/>
                  <a:pt x="754842" y="3640766"/>
                </a:cubicBezTo>
                <a:cubicBezTo>
                  <a:pt x="772563" y="3644310"/>
                  <a:pt x="1062842" y="3534825"/>
                  <a:pt x="1080907" y="3535327"/>
                </a:cubicBezTo>
                <a:cubicBezTo>
                  <a:pt x="1318302" y="3541921"/>
                  <a:pt x="1300647" y="3607983"/>
                  <a:pt x="1538107" y="3611527"/>
                </a:cubicBezTo>
                <a:cubicBezTo>
                  <a:pt x="1990516" y="3702004"/>
                  <a:pt x="1568266" y="3728715"/>
                  <a:pt x="2730726" y="3700131"/>
                </a:cubicBezTo>
                <a:cubicBezTo>
                  <a:pt x="2753135" y="3699580"/>
                  <a:pt x="2772217" y="3681096"/>
                  <a:pt x="2794521" y="3678866"/>
                </a:cubicBezTo>
                <a:lnTo>
                  <a:pt x="2900847" y="3668233"/>
                </a:lnTo>
                <a:cubicBezTo>
                  <a:pt x="3045268" y="3632126"/>
                  <a:pt x="2891021" y="3667560"/>
                  <a:pt x="3241088" y="3646968"/>
                </a:cubicBezTo>
                <a:cubicBezTo>
                  <a:pt x="3268472" y="3645357"/>
                  <a:pt x="3329210" y="3630509"/>
                  <a:pt x="3358047" y="3625703"/>
                </a:cubicBezTo>
                <a:cubicBezTo>
                  <a:pt x="3382767" y="3621583"/>
                  <a:pt x="3407665" y="3618614"/>
                  <a:pt x="3432474" y="3615070"/>
                </a:cubicBezTo>
                <a:lnTo>
                  <a:pt x="3528167" y="3583173"/>
                </a:lnTo>
                <a:lnTo>
                  <a:pt x="3560065" y="3572540"/>
                </a:lnTo>
                <a:cubicBezTo>
                  <a:pt x="3570698" y="3568996"/>
                  <a:pt x="3580973" y="3564105"/>
                  <a:pt x="3591963" y="3561907"/>
                </a:cubicBezTo>
                <a:cubicBezTo>
                  <a:pt x="3667104" y="3546880"/>
                  <a:pt x="3627984" y="3556989"/>
                  <a:pt x="3708921" y="3530010"/>
                </a:cubicBezTo>
                <a:cubicBezTo>
                  <a:pt x="3719554" y="3526466"/>
                  <a:pt x="3731494" y="3525594"/>
                  <a:pt x="3740819" y="3519377"/>
                </a:cubicBezTo>
                <a:cubicBezTo>
                  <a:pt x="3782041" y="3491895"/>
                  <a:pt x="3760593" y="3502153"/>
                  <a:pt x="3804614" y="3487479"/>
                </a:cubicBezTo>
                <a:cubicBezTo>
                  <a:pt x="3815247" y="3476847"/>
                  <a:pt x="3824960" y="3465208"/>
                  <a:pt x="3836512" y="3455582"/>
                </a:cubicBezTo>
                <a:cubicBezTo>
                  <a:pt x="3846329" y="3447401"/>
                  <a:pt x="3859373" y="3443353"/>
                  <a:pt x="3868409" y="3434317"/>
                </a:cubicBezTo>
                <a:cubicBezTo>
                  <a:pt x="3890145" y="3412581"/>
                  <a:pt x="3884631" y="3396940"/>
                  <a:pt x="3910940" y="3381154"/>
                </a:cubicBezTo>
                <a:cubicBezTo>
                  <a:pt x="3920550" y="3375388"/>
                  <a:pt x="3932205" y="3374065"/>
                  <a:pt x="3942837" y="3370521"/>
                </a:cubicBezTo>
                <a:cubicBezTo>
                  <a:pt x="3949925" y="3359889"/>
                  <a:pt x="3958912" y="3350301"/>
                  <a:pt x="3964102" y="3338624"/>
                </a:cubicBezTo>
                <a:cubicBezTo>
                  <a:pt x="3973206" y="3318140"/>
                  <a:pt x="3969517" y="3290678"/>
                  <a:pt x="3985367" y="3274828"/>
                </a:cubicBezTo>
                <a:lnTo>
                  <a:pt x="4038530" y="3221666"/>
                </a:lnTo>
                <a:cubicBezTo>
                  <a:pt x="4074255" y="3114494"/>
                  <a:pt x="4019754" y="3280710"/>
                  <a:pt x="4059795" y="3147238"/>
                </a:cubicBezTo>
                <a:cubicBezTo>
                  <a:pt x="4066236" y="3125768"/>
                  <a:pt x="4073971" y="3104707"/>
                  <a:pt x="4081060" y="3083442"/>
                </a:cubicBezTo>
                <a:lnTo>
                  <a:pt x="4091693" y="3051545"/>
                </a:lnTo>
                <a:cubicBezTo>
                  <a:pt x="4090564" y="3031215"/>
                  <a:pt x="4097494" y="2852911"/>
                  <a:pt x="4059795" y="2796363"/>
                </a:cubicBezTo>
                <a:cubicBezTo>
                  <a:pt x="4032969" y="2756125"/>
                  <a:pt x="4047566" y="2773502"/>
                  <a:pt x="4017265" y="2743200"/>
                </a:cubicBezTo>
                <a:cubicBezTo>
                  <a:pt x="3987864" y="2654993"/>
                  <a:pt x="4037222" y="2793747"/>
                  <a:pt x="3964102" y="2647507"/>
                </a:cubicBezTo>
                <a:cubicBezTo>
                  <a:pt x="3953100" y="2625504"/>
                  <a:pt x="3938747" y="2592401"/>
                  <a:pt x="3921572" y="2573079"/>
                </a:cubicBezTo>
                <a:cubicBezTo>
                  <a:pt x="3901592" y="2550602"/>
                  <a:pt x="3857777" y="2509284"/>
                  <a:pt x="3857777" y="2509284"/>
                </a:cubicBezTo>
                <a:cubicBezTo>
                  <a:pt x="3846355" y="2463598"/>
                  <a:pt x="3848689" y="2455394"/>
                  <a:pt x="3815247" y="2413591"/>
                </a:cubicBezTo>
                <a:cubicBezTo>
                  <a:pt x="3799591" y="2394021"/>
                  <a:pt x="3785859" y="2368353"/>
                  <a:pt x="3762084" y="2360428"/>
                </a:cubicBezTo>
                <a:lnTo>
                  <a:pt x="3645126" y="2275368"/>
                </a:lnTo>
                <a:cubicBezTo>
                  <a:pt x="3614824" y="2245067"/>
                  <a:pt x="3629421" y="2262444"/>
                  <a:pt x="3602595" y="2222205"/>
                </a:cubicBezTo>
                <a:cubicBezTo>
                  <a:pt x="3584327" y="2112592"/>
                  <a:pt x="3586127" y="2152974"/>
                  <a:pt x="3602595" y="1988289"/>
                </a:cubicBezTo>
                <a:cubicBezTo>
                  <a:pt x="3604049" y="1973749"/>
                  <a:pt x="3606693" y="1958829"/>
                  <a:pt x="3613228" y="1945759"/>
                </a:cubicBezTo>
                <a:cubicBezTo>
                  <a:pt x="3617711" y="1936793"/>
                  <a:pt x="3628932" y="1932834"/>
                  <a:pt x="3634493" y="1924493"/>
                </a:cubicBezTo>
                <a:cubicBezTo>
                  <a:pt x="3643285" y="1911305"/>
                  <a:pt x="3650193" y="1896804"/>
                  <a:pt x="3655758" y="1881963"/>
                </a:cubicBezTo>
                <a:cubicBezTo>
                  <a:pt x="3699189" y="1766150"/>
                  <a:pt x="3628452" y="1915312"/>
                  <a:pt x="3687656" y="1796903"/>
                </a:cubicBezTo>
                <a:cubicBezTo>
                  <a:pt x="3693729" y="1766538"/>
                  <a:pt x="3699909" y="1731251"/>
                  <a:pt x="3708921" y="1701210"/>
                </a:cubicBezTo>
                <a:cubicBezTo>
                  <a:pt x="3715362" y="1679740"/>
                  <a:pt x="3720161" y="1657463"/>
                  <a:pt x="3730186" y="1637414"/>
                </a:cubicBezTo>
                <a:lnTo>
                  <a:pt x="3780026" y="1575834"/>
                </a:lnTo>
                <a:cubicBezTo>
                  <a:pt x="3795680" y="1561953"/>
                  <a:pt x="3811998" y="1510120"/>
                  <a:pt x="3824107" y="1477927"/>
                </a:cubicBezTo>
                <a:cubicBezTo>
                  <a:pt x="3834444" y="1454595"/>
                  <a:pt x="3858922" y="1351075"/>
                  <a:pt x="3857445" y="1306477"/>
                </a:cubicBezTo>
                <a:cubicBezTo>
                  <a:pt x="3863057" y="1249770"/>
                  <a:pt x="3853937" y="1190552"/>
                  <a:pt x="3857777" y="1137684"/>
                </a:cubicBezTo>
                <a:cubicBezTo>
                  <a:pt x="3854233" y="1119963"/>
                  <a:pt x="3855226" y="1100685"/>
                  <a:pt x="3847144" y="1084521"/>
                </a:cubicBezTo>
                <a:cubicBezTo>
                  <a:pt x="3841532" y="1052328"/>
                  <a:pt x="3838284" y="981741"/>
                  <a:pt x="3824107" y="944527"/>
                </a:cubicBezTo>
                <a:cubicBezTo>
                  <a:pt x="3820874" y="926747"/>
                  <a:pt x="3766467" y="878770"/>
                  <a:pt x="3762084" y="861238"/>
                </a:cubicBezTo>
                <a:cubicBezTo>
                  <a:pt x="3759366" y="850365"/>
                  <a:pt x="3758176" y="838306"/>
                  <a:pt x="3751451" y="829340"/>
                </a:cubicBezTo>
                <a:cubicBezTo>
                  <a:pt x="3714787" y="780455"/>
                  <a:pt x="3706120" y="783290"/>
                  <a:pt x="3666391" y="754912"/>
                </a:cubicBezTo>
                <a:cubicBezTo>
                  <a:pt x="3651971" y="744612"/>
                  <a:pt x="3638888" y="732406"/>
                  <a:pt x="3623860" y="723014"/>
                </a:cubicBezTo>
                <a:cubicBezTo>
                  <a:pt x="3578762" y="694828"/>
                  <a:pt x="3578583" y="705692"/>
                  <a:pt x="3528167" y="680484"/>
                </a:cubicBezTo>
                <a:cubicBezTo>
                  <a:pt x="3516738" y="674769"/>
                  <a:pt x="3506087" y="667400"/>
                  <a:pt x="3496270" y="659219"/>
                </a:cubicBezTo>
                <a:cubicBezTo>
                  <a:pt x="3484718" y="649593"/>
                  <a:pt x="3477517" y="634624"/>
                  <a:pt x="3464372" y="627321"/>
                </a:cubicBezTo>
                <a:cubicBezTo>
                  <a:pt x="3444778" y="616435"/>
                  <a:pt x="3421842" y="613144"/>
                  <a:pt x="3400577" y="606056"/>
                </a:cubicBezTo>
                <a:cubicBezTo>
                  <a:pt x="3386400" y="595424"/>
                  <a:pt x="3371660" y="585503"/>
                  <a:pt x="3358047" y="574159"/>
                </a:cubicBezTo>
                <a:cubicBezTo>
                  <a:pt x="3350346" y="567741"/>
                  <a:pt x="3345377" y="558051"/>
                  <a:pt x="3336781" y="552893"/>
                </a:cubicBezTo>
                <a:cubicBezTo>
                  <a:pt x="3325888" y="546357"/>
                  <a:pt x="3270294" y="533613"/>
                  <a:pt x="3262354" y="531628"/>
                </a:cubicBezTo>
                <a:lnTo>
                  <a:pt x="3166660" y="467833"/>
                </a:lnTo>
                <a:cubicBezTo>
                  <a:pt x="3156028" y="460745"/>
                  <a:pt x="3146886" y="450609"/>
                  <a:pt x="3134763" y="446568"/>
                </a:cubicBezTo>
                <a:lnTo>
                  <a:pt x="3070967" y="425303"/>
                </a:lnTo>
                <a:cubicBezTo>
                  <a:pt x="3049702" y="418215"/>
                  <a:pt x="3029362" y="407208"/>
                  <a:pt x="3007172" y="404038"/>
                </a:cubicBezTo>
                <a:cubicBezTo>
                  <a:pt x="2911402" y="390356"/>
                  <a:pt x="2957464" y="397525"/>
                  <a:pt x="2868949" y="382773"/>
                </a:cubicBezTo>
                <a:cubicBezTo>
                  <a:pt x="2794444" y="354834"/>
                  <a:pt x="2783425" y="348101"/>
                  <a:pt x="2709460" y="329610"/>
                </a:cubicBezTo>
                <a:cubicBezTo>
                  <a:pt x="2691928" y="325227"/>
                  <a:pt x="2673733" y="323732"/>
                  <a:pt x="2656298" y="318977"/>
                </a:cubicBezTo>
                <a:cubicBezTo>
                  <a:pt x="2634672" y="313079"/>
                  <a:pt x="2614744" y="300492"/>
                  <a:pt x="2592502" y="297712"/>
                </a:cubicBezTo>
                <a:lnTo>
                  <a:pt x="2507442" y="287079"/>
                </a:lnTo>
                <a:cubicBezTo>
                  <a:pt x="2486100" y="284030"/>
                  <a:pt x="2465039" y="279121"/>
                  <a:pt x="2443647" y="276447"/>
                </a:cubicBezTo>
                <a:cubicBezTo>
                  <a:pt x="2408303" y="272029"/>
                  <a:pt x="2372763" y="269358"/>
                  <a:pt x="2337321" y="265814"/>
                </a:cubicBezTo>
                <a:cubicBezTo>
                  <a:pt x="2212984" y="212528"/>
                  <a:pt x="2311655" y="248765"/>
                  <a:pt x="2209730" y="223284"/>
                </a:cubicBezTo>
                <a:cubicBezTo>
                  <a:pt x="2198857" y="220566"/>
                  <a:pt x="2189002" y="213583"/>
                  <a:pt x="2177833" y="212652"/>
                </a:cubicBezTo>
                <a:cubicBezTo>
                  <a:pt x="2103578" y="206464"/>
                  <a:pt x="2028977" y="205563"/>
                  <a:pt x="1954549" y="202019"/>
                </a:cubicBezTo>
                <a:cubicBezTo>
                  <a:pt x="1846909" y="180490"/>
                  <a:pt x="1925996" y="193904"/>
                  <a:pt x="1741898" y="180754"/>
                </a:cubicBezTo>
                <a:lnTo>
                  <a:pt x="1603674" y="170121"/>
                </a:lnTo>
                <a:cubicBezTo>
                  <a:pt x="1506755" y="145892"/>
                  <a:pt x="1624029" y="173029"/>
                  <a:pt x="1454819" y="148856"/>
                </a:cubicBezTo>
                <a:cubicBezTo>
                  <a:pt x="1440353" y="146789"/>
                  <a:pt x="1426285" y="142423"/>
                  <a:pt x="1412288" y="138224"/>
                </a:cubicBezTo>
                <a:cubicBezTo>
                  <a:pt x="1390818" y="131783"/>
                  <a:pt x="1348493" y="116959"/>
                  <a:pt x="1348493" y="116959"/>
                </a:cubicBezTo>
                <a:cubicBezTo>
                  <a:pt x="1297945" y="83260"/>
                  <a:pt x="1328717" y="99733"/>
                  <a:pt x="1252800" y="74428"/>
                </a:cubicBezTo>
                <a:lnTo>
                  <a:pt x="1220902" y="63796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240">
            <a:solidFill>
              <a:schemeClr val="accent5">
                <a:lumMod val="60000"/>
                <a:lumOff val="40000"/>
                <a:alpha val="3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2"/>
          <p:cNvSpPr/>
          <p:nvPr/>
        </p:nvSpPr>
        <p:spPr>
          <a:xfrm>
            <a:off x="1217520" y="2514600"/>
            <a:ext cx="4091400" cy="4037040"/>
          </a:xfrm>
          <a:custGeom>
            <a:avLst/>
            <a:gdLst/>
            <a:ahLst/>
            <a:rect l="l" t="t" r="r" b="b"/>
            <a:pathLst>
              <a:path w="4092809" h="4232518">
                <a:moveTo>
                  <a:pt x="759210" y="409575"/>
                </a:moveTo>
                <a:cubicBezTo>
                  <a:pt x="850367" y="318418"/>
                  <a:pt x="733652" y="426614"/>
                  <a:pt x="816360" y="371475"/>
                </a:cubicBezTo>
                <a:cubicBezTo>
                  <a:pt x="827568" y="364003"/>
                  <a:pt x="833160" y="349442"/>
                  <a:pt x="844935" y="342900"/>
                </a:cubicBezTo>
                <a:cubicBezTo>
                  <a:pt x="862488" y="333148"/>
                  <a:pt x="883035" y="330200"/>
                  <a:pt x="902085" y="323850"/>
                </a:cubicBezTo>
                <a:lnTo>
                  <a:pt x="959235" y="304800"/>
                </a:lnTo>
                <a:cubicBezTo>
                  <a:pt x="968760" y="301625"/>
                  <a:pt x="979456" y="300844"/>
                  <a:pt x="987810" y="295275"/>
                </a:cubicBezTo>
                <a:cubicBezTo>
                  <a:pt x="1006860" y="282575"/>
                  <a:pt x="1023240" y="264415"/>
                  <a:pt x="1044960" y="257175"/>
                </a:cubicBezTo>
                <a:cubicBezTo>
                  <a:pt x="1175042" y="213814"/>
                  <a:pt x="1042104" y="261120"/>
                  <a:pt x="1140210" y="219075"/>
                </a:cubicBezTo>
                <a:cubicBezTo>
                  <a:pt x="1149438" y="215120"/>
                  <a:pt x="1159805" y="214040"/>
                  <a:pt x="1168785" y="209550"/>
                </a:cubicBezTo>
                <a:cubicBezTo>
                  <a:pt x="1242643" y="172621"/>
                  <a:pt x="1154111" y="204916"/>
                  <a:pt x="1225935" y="180975"/>
                </a:cubicBezTo>
                <a:cubicBezTo>
                  <a:pt x="1232285" y="171450"/>
                  <a:pt x="1235277" y="158467"/>
                  <a:pt x="1244985" y="152400"/>
                </a:cubicBezTo>
                <a:cubicBezTo>
                  <a:pt x="1266666" y="138849"/>
                  <a:pt x="1313873" y="131936"/>
                  <a:pt x="1340235" y="123825"/>
                </a:cubicBezTo>
                <a:cubicBezTo>
                  <a:pt x="1369024" y="114967"/>
                  <a:pt x="1396739" y="102555"/>
                  <a:pt x="1425960" y="95250"/>
                </a:cubicBezTo>
                <a:cubicBezTo>
                  <a:pt x="1438660" y="92075"/>
                  <a:pt x="1451473" y="89321"/>
                  <a:pt x="1464060" y="85725"/>
                </a:cubicBezTo>
                <a:cubicBezTo>
                  <a:pt x="1473714" y="82967"/>
                  <a:pt x="1482790" y="78169"/>
                  <a:pt x="1492635" y="76200"/>
                </a:cubicBezTo>
                <a:cubicBezTo>
                  <a:pt x="1524708" y="69785"/>
                  <a:pt x="1605378" y="61786"/>
                  <a:pt x="1635510" y="57150"/>
                </a:cubicBezTo>
                <a:cubicBezTo>
                  <a:pt x="1651511" y="54688"/>
                  <a:pt x="1666981" y="48702"/>
                  <a:pt x="1683135" y="47625"/>
                </a:cubicBezTo>
                <a:cubicBezTo>
                  <a:pt x="1762398" y="42341"/>
                  <a:pt x="1841885" y="41275"/>
                  <a:pt x="1921260" y="38100"/>
                </a:cubicBezTo>
                <a:cubicBezTo>
                  <a:pt x="1988650" y="21253"/>
                  <a:pt x="1930878" y="34619"/>
                  <a:pt x="2016510" y="19050"/>
                </a:cubicBezTo>
                <a:cubicBezTo>
                  <a:pt x="2032438" y="16154"/>
                  <a:pt x="2048057" y="11417"/>
                  <a:pt x="2064135" y="9525"/>
                </a:cubicBezTo>
                <a:cubicBezTo>
                  <a:pt x="2102105" y="5058"/>
                  <a:pt x="2140335" y="3175"/>
                  <a:pt x="2178435" y="0"/>
                </a:cubicBezTo>
                <a:lnTo>
                  <a:pt x="2978535" y="9525"/>
                </a:lnTo>
                <a:cubicBezTo>
                  <a:pt x="2988573" y="9756"/>
                  <a:pt x="2997206" y="17399"/>
                  <a:pt x="3007110" y="19050"/>
                </a:cubicBezTo>
                <a:cubicBezTo>
                  <a:pt x="3035470" y="23777"/>
                  <a:pt x="3064260" y="25400"/>
                  <a:pt x="3092835" y="28575"/>
                </a:cubicBezTo>
                <a:cubicBezTo>
                  <a:pt x="3188867" y="60586"/>
                  <a:pt x="3039909" y="11745"/>
                  <a:pt x="3159510" y="47625"/>
                </a:cubicBezTo>
                <a:cubicBezTo>
                  <a:pt x="3178744" y="53395"/>
                  <a:pt x="3197610" y="60325"/>
                  <a:pt x="3216660" y="66675"/>
                </a:cubicBezTo>
                <a:cubicBezTo>
                  <a:pt x="3226185" y="69850"/>
                  <a:pt x="3236881" y="70631"/>
                  <a:pt x="3245235" y="76200"/>
                </a:cubicBezTo>
                <a:cubicBezTo>
                  <a:pt x="3264285" y="88900"/>
                  <a:pt x="3286196" y="98111"/>
                  <a:pt x="3302385" y="114300"/>
                </a:cubicBezTo>
                <a:cubicBezTo>
                  <a:pt x="3338060" y="149975"/>
                  <a:pt x="3318181" y="138615"/>
                  <a:pt x="3359535" y="152400"/>
                </a:cubicBezTo>
                <a:cubicBezTo>
                  <a:pt x="3365885" y="161925"/>
                  <a:pt x="3368646" y="175295"/>
                  <a:pt x="3378585" y="180975"/>
                </a:cubicBezTo>
                <a:cubicBezTo>
                  <a:pt x="3392641" y="189007"/>
                  <a:pt x="3410406" y="186988"/>
                  <a:pt x="3426210" y="190500"/>
                </a:cubicBezTo>
                <a:cubicBezTo>
                  <a:pt x="3438989" y="193340"/>
                  <a:pt x="3451610" y="196850"/>
                  <a:pt x="3464310" y="200025"/>
                </a:cubicBezTo>
                <a:lnTo>
                  <a:pt x="3521460" y="238125"/>
                </a:lnTo>
                <a:cubicBezTo>
                  <a:pt x="3530985" y="244475"/>
                  <a:pt x="3539175" y="253555"/>
                  <a:pt x="3550035" y="257175"/>
                </a:cubicBezTo>
                <a:cubicBezTo>
                  <a:pt x="3642017" y="287836"/>
                  <a:pt x="3499009" y="238670"/>
                  <a:pt x="3616710" y="285750"/>
                </a:cubicBezTo>
                <a:cubicBezTo>
                  <a:pt x="3701723" y="319755"/>
                  <a:pt x="3647459" y="287199"/>
                  <a:pt x="3702435" y="323850"/>
                </a:cubicBezTo>
                <a:lnTo>
                  <a:pt x="3759585" y="409575"/>
                </a:lnTo>
                <a:cubicBezTo>
                  <a:pt x="3765935" y="419100"/>
                  <a:pt x="3769110" y="431800"/>
                  <a:pt x="3778635" y="438150"/>
                </a:cubicBezTo>
                <a:lnTo>
                  <a:pt x="3807210" y="457200"/>
                </a:lnTo>
                <a:cubicBezTo>
                  <a:pt x="3813560" y="466725"/>
                  <a:pt x="3818931" y="476981"/>
                  <a:pt x="3826260" y="485775"/>
                </a:cubicBezTo>
                <a:cubicBezTo>
                  <a:pt x="3834884" y="496123"/>
                  <a:pt x="3847363" y="503142"/>
                  <a:pt x="3854835" y="514350"/>
                </a:cubicBezTo>
                <a:cubicBezTo>
                  <a:pt x="3860404" y="522704"/>
                  <a:pt x="3859870" y="533945"/>
                  <a:pt x="3864360" y="542925"/>
                </a:cubicBezTo>
                <a:cubicBezTo>
                  <a:pt x="3869480" y="553164"/>
                  <a:pt x="3878290" y="561261"/>
                  <a:pt x="3883410" y="571500"/>
                </a:cubicBezTo>
                <a:cubicBezTo>
                  <a:pt x="3887900" y="580480"/>
                  <a:pt x="3888059" y="591298"/>
                  <a:pt x="3892935" y="600075"/>
                </a:cubicBezTo>
                <a:cubicBezTo>
                  <a:pt x="3904054" y="620089"/>
                  <a:pt x="3923795" y="635505"/>
                  <a:pt x="3931035" y="657225"/>
                </a:cubicBezTo>
                <a:cubicBezTo>
                  <a:pt x="3954976" y="729049"/>
                  <a:pt x="3922681" y="640517"/>
                  <a:pt x="3959610" y="714375"/>
                </a:cubicBezTo>
                <a:cubicBezTo>
                  <a:pt x="3971124" y="737402"/>
                  <a:pt x="3969505" y="756635"/>
                  <a:pt x="3978660" y="781050"/>
                </a:cubicBezTo>
                <a:cubicBezTo>
                  <a:pt x="3983646" y="794345"/>
                  <a:pt x="3991360" y="806450"/>
                  <a:pt x="3997710" y="819150"/>
                </a:cubicBezTo>
                <a:cubicBezTo>
                  <a:pt x="4006792" y="873641"/>
                  <a:pt x="4016760" y="924708"/>
                  <a:pt x="4016760" y="981075"/>
                </a:cubicBezTo>
                <a:cubicBezTo>
                  <a:pt x="4016760" y="2263502"/>
                  <a:pt x="4092809" y="1867654"/>
                  <a:pt x="3997710" y="2343150"/>
                </a:cubicBezTo>
                <a:cubicBezTo>
                  <a:pt x="3994535" y="2390775"/>
                  <a:pt x="3992506" y="2438490"/>
                  <a:pt x="3988185" y="2486025"/>
                </a:cubicBezTo>
                <a:cubicBezTo>
                  <a:pt x="3986152" y="2508383"/>
                  <a:pt x="3981139" y="2530387"/>
                  <a:pt x="3978660" y="2552700"/>
                </a:cubicBezTo>
                <a:cubicBezTo>
                  <a:pt x="3974787" y="2587555"/>
                  <a:pt x="3973485" y="2622677"/>
                  <a:pt x="3969135" y="2657475"/>
                </a:cubicBezTo>
                <a:cubicBezTo>
                  <a:pt x="3963590" y="2701836"/>
                  <a:pt x="3958242" y="2702413"/>
                  <a:pt x="3950085" y="2743200"/>
                </a:cubicBezTo>
                <a:cubicBezTo>
                  <a:pt x="3946297" y="2762138"/>
                  <a:pt x="3945244" y="2781614"/>
                  <a:pt x="3940560" y="2800350"/>
                </a:cubicBezTo>
                <a:cubicBezTo>
                  <a:pt x="3935690" y="2819831"/>
                  <a:pt x="3932649" y="2840792"/>
                  <a:pt x="3921510" y="2857500"/>
                </a:cubicBezTo>
                <a:cubicBezTo>
                  <a:pt x="3902378" y="2886198"/>
                  <a:pt x="3897912" y="2890338"/>
                  <a:pt x="3883410" y="2924175"/>
                </a:cubicBezTo>
                <a:cubicBezTo>
                  <a:pt x="3873622" y="2947013"/>
                  <a:pt x="3871265" y="2966683"/>
                  <a:pt x="3864360" y="2990850"/>
                </a:cubicBezTo>
                <a:cubicBezTo>
                  <a:pt x="3861602" y="3000504"/>
                  <a:pt x="3861263" y="3011712"/>
                  <a:pt x="3854835" y="3019425"/>
                </a:cubicBezTo>
                <a:cubicBezTo>
                  <a:pt x="3844672" y="3031621"/>
                  <a:pt x="3829435" y="3038475"/>
                  <a:pt x="3816735" y="3048000"/>
                </a:cubicBezTo>
                <a:cubicBezTo>
                  <a:pt x="3810385" y="3060700"/>
                  <a:pt x="3806775" y="3075192"/>
                  <a:pt x="3797685" y="3086100"/>
                </a:cubicBezTo>
                <a:cubicBezTo>
                  <a:pt x="3790356" y="3094894"/>
                  <a:pt x="3775177" y="3095442"/>
                  <a:pt x="3769110" y="3105150"/>
                </a:cubicBezTo>
                <a:cubicBezTo>
                  <a:pt x="3691411" y="3229468"/>
                  <a:pt x="3800744" y="3111616"/>
                  <a:pt x="3721485" y="3190875"/>
                </a:cubicBezTo>
                <a:cubicBezTo>
                  <a:pt x="3718310" y="3200400"/>
                  <a:pt x="3716836" y="3210673"/>
                  <a:pt x="3711960" y="3219450"/>
                </a:cubicBezTo>
                <a:cubicBezTo>
                  <a:pt x="3700841" y="3239464"/>
                  <a:pt x="3681100" y="3254880"/>
                  <a:pt x="3673860" y="3276600"/>
                </a:cubicBezTo>
                <a:cubicBezTo>
                  <a:pt x="3670685" y="3286125"/>
                  <a:pt x="3669211" y="3296398"/>
                  <a:pt x="3664335" y="3305175"/>
                </a:cubicBezTo>
                <a:cubicBezTo>
                  <a:pt x="3653216" y="3325189"/>
                  <a:pt x="3633475" y="3340605"/>
                  <a:pt x="3626235" y="3362325"/>
                </a:cubicBezTo>
                <a:cubicBezTo>
                  <a:pt x="3619885" y="3381375"/>
                  <a:pt x="3618324" y="3402767"/>
                  <a:pt x="3607185" y="3419475"/>
                </a:cubicBezTo>
                <a:cubicBezTo>
                  <a:pt x="3594485" y="3438525"/>
                  <a:pt x="3576325" y="3454905"/>
                  <a:pt x="3569085" y="3476625"/>
                </a:cubicBezTo>
                <a:cubicBezTo>
                  <a:pt x="3561338" y="3499866"/>
                  <a:pt x="3558974" y="3515311"/>
                  <a:pt x="3540510" y="3533775"/>
                </a:cubicBezTo>
                <a:cubicBezTo>
                  <a:pt x="3532415" y="3541870"/>
                  <a:pt x="3521460" y="3546475"/>
                  <a:pt x="3511935" y="3552825"/>
                </a:cubicBezTo>
                <a:cubicBezTo>
                  <a:pt x="3508760" y="3562350"/>
                  <a:pt x="3507286" y="3572623"/>
                  <a:pt x="3502410" y="3581400"/>
                </a:cubicBezTo>
                <a:cubicBezTo>
                  <a:pt x="3491291" y="3601414"/>
                  <a:pt x="3477010" y="3619500"/>
                  <a:pt x="3464310" y="3638550"/>
                </a:cubicBezTo>
                <a:cubicBezTo>
                  <a:pt x="3457960" y="3648075"/>
                  <a:pt x="3450380" y="3656886"/>
                  <a:pt x="3445260" y="3667125"/>
                </a:cubicBezTo>
                <a:cubicBezTo>
                  <a:pt x="3403904" y="3749837"/>
                  <a:pt x="3451696" y="3664293"/>
                  <a:pt x="3397635" y="3733800"/>
                </a:cubicBezTo>
                <a:cubicBezTo>
                  <a:pt x="3383579" y="3751872"/>
                  <a:pt x="3380013" y="3780711"/>
                  <a:pt x="3359535" y="3790950"/>
                </a:cubicBezTo>
                <a:cubicBezTo>
                  <a:pt x="3346835" y="3797300"/>
                  <a:pt x="3333249" y="3802124"/>
                  <a:pt x="3321435" y="3810000"/>
                </a:cubicBezTo>
                <a:cubicBezTo>
                  <a:pt x="3295017" y="3827612"/>
                  <a:pt x="3270635" y="3848100"/>
                  <a:pt x="3245235" y="3867150"/>
                </a:cubicBezTo>
                <a:cubicBezTo>
                  <a:pt x="3232535" y="3876675"/>
                  <a:pt x="3222195" y="3890705"/>
                  <a:pt x="3207135" y="3895725"/>
                </a:cubicBezTo>
                <a:cubicBezTo>
                  <a:pt x="3077053" y="3939086"/>
                  <a:pt x="3209991" y="3891780"/>
                  <a:pt x="3111885" y="3933825"/>
                </a:cubicBezTo>
                <a:cubicBezTo>
                  <a:pt x="3102657" y="3937780"/>
                  <a:pt x="3092538" y="3939395"/>
                  <a:pt x="3083310" y="3943350"/>
                </a:cubicBezTo>
                <a:cubicBezTo>
                  <a:pt x="3070259" y="3948943"/>
                  <a:pt x="3058505" y="3957414"/>
                  <a:pt x="3045210" y="3962400"/>
                </a:cubicBezTo>
                <a:cubicBezTo>
                  <a:pt x="3032953" y="3966997"/>
                  <a:pt x="3019697" y="3968329"/>
                  <a:pt x="3007110" y="3971925"/>
                </a:cubicBezTo>
                <a:cubicBezTo>
                  <a:pt x="2917752" y="3997456"/>
                  <a:pt x="3061625" y="3961927"/>
                  <a:pt x="2930910" y="3990975"/>
                </a:cubicBezTo>
                <a:cubicBezTo>
                  <a:pt x="2918131" y="3993815"/>
                  <a:pt x="2905690" y="3998158"/>
                  <a:pt x="2892810" y="4000500"/>
                </a:cubicBezTo>
                <a:cubicBezTo>
                  <a:pt x="2863891" y="4005758"/>
                  <a:pt x="2776471" y="4016233"/>
                  <a:pt x="2749935" y="4019550"/>
                </a:cubicBezTo>
                <a:cubicBezTo>
                  <a:pt x="2675128" y="4044486"/>
                  <a:pt x="2748930" y="4022508"/>
                  <a:pt x="2588010" y="4038600"/>
                </a:cubicBezTo>
                <a:cubicBezTo>
                  <a:pt x="2568793" y="4040522"/>
                  <a:pt x="2549910" y="4044950"/>
                  <a:pt x="2530860" y="4048125"/>
                </a:cubicBezTo>
                <a:cubicBezTo>
                  <a:pt x="2473710" y="4044950"/>
                  <a:pt x="2416322" y="4044698"/>
                  <a:pt x="2359410" y="4038600"/>
                </a:cubicBezTo>
                <a:cubicBezTo>
                  <a:pt x="2327215" y="4035151"/>
                  <a:pt x="2294877" y="4029789"/>
                  <a:pt x="2264160" y="4019550"/>
                </a:cubicBezTo>
                <a:lnTo>
                  <a:pt x="2178435" y="3990975"/>
                </a:lnTo>
                <a:cubicBezTo>
                  <a:pt x="2168910" y="3987800"/>
                  <a:pt x="2159600" y="3983885"/>
                  <a:pt x="2149860" y="3981450"/>
                </a:cubicBezTo>
                <a:lnTo>
                  <a:pt x="2111760" y="3971925"/>
                </a:lnTo>
                <a:cubicBezTo>
                  <a:pt x="2092710" y="3959225"/>
                  <a:pt x="2076822" y="3939378"/>
                  <a:pt x="2054610" y="3933825"/>
                </a:cubicBezTo>
                <a:cubicBezTo>
                  <a:pt x="2041910" y="3930650"/>
                  <a:pt x="2029049" y="3928062"/>
                  <a:pt x="2016510" y="3924300"/>
                </a:cubicBezTo>
                <a:cubicBezTo>
                  <a:pt x="1997276" y="3918530"/>
                  <a:pt x="1978410" y="3911600"/>
                  <a:pt x="1959360" y="3905250"/>
                </a:cubicBezTo>
                <a:lnTo>
                  <a:pt x="1873635" y="3876675"/>
                </a:lnTo>
                <a:lnTo>
                  <a:pt x="1787910" y="3848100"/>
                </a:lnTo>
                <a:lnTo>
                  <a:pt x="1759335" y="3838575"/>
                </a:lnTo>
                <a:cubicBezTo>
                  <a:pt x="1727585" y="3841750"/>
                  <a:pt x="1695673" y="3843587"/>
                  <a:pt x="1664085" y="3848100"/>
                </a:cubicBezTo>
                <a:cubicBezTo>
                  <a:pt x="1643155" y="3851090"/>
                  <a:pt x="1617765" y="3860365"/>
                  <a:pt x="1597410" y="3867150"/>
                </a:cubicBezTo>
                <a:cubicBezTo>
                  <a:pt x="1584710" y="3886200"/>
                  <a:pt x="1578360" y="3911600"/>
                  <a:pt x="1559310" y="3924300"/>
                </a:cubicBezTo>
                <a:cubicBezTo>
                  <a:pt x="1477418" y="3978895"/>
                  <a:pt x="1581030" y="3913440"/>
                  <a:pt x="1502160" y="3952875"/>
                </a:cubicBezTo>
                <a:cubicBezTo>
                  <a:pt x="1491921" y="3957995"/>
                  <a:pt x="1483824" y="3966805"/>
                  <a:pt x="1473585" y="3971925"/>
                </a:cubicBezTo>
                <a:cubicBezTo>
                  <a:pt x="1459920" y="3978757"/>
                  <a:pt x="1419117" y="3987923"/>
                  <a:pt x="1406910" y="3990975"/>
                </a:cubicBezTo>
                <a:lnTo>
                  <a:pt x="1292610" y="4067175"/>
                </a:lnTo>
                <a:cubicBezTo>
                  <a:pt x="1283085" y="4073525"/>
                  <a:pt x="1275368" y="4084606"/>
                  <a:pt x="1264035" y="4086225"/>
                </a:cubicBezTo>
                <a:lnTo>
                  <a:pt x="1197360" y="4095750"/>
                </a:lnTo>
                <a:lnTo>
                  <a:pt x="1111635" y="4124325"/>
                </a:lnTo>
                <a:cubicBezTo>
                  <a:pt x="1102110" y="4127500"/>
                  <a:pt x="1092905" y="4131881"/>
                  <a:pt x="1083060" y="4133850"/>
                </a:cubicBezTo>
                <a:cubicBezTo>
                  <a:pt x="1033441" y="4143774"/>
                  <a:pt x="1012847" y="4147107"/>
                  <a:pt x="959235" y="4162425"/>
                </a:cubicBezTo>
                <a:cubicBezTo>
                  <a:pt x="939927" y="4167942"/>
                  <a:pt x="921776" y="4177537"/>
                  <a:pt x="902085" y="4181475"/>
                </a:cubicBezTo>
                <a:cubicBezTo>
                  <a:pt x="886210" y="4184650"/>
                  <a:pt x="870079" y="4186740"/>
                  <a:pt x="854460" y="4191000"/>
                </a:cubicBezTo>
                <a:cubicBezTo>
                  <a:pt x="835087" y="4196284"/>
                  <a:pt x="816791" y="4205180"/>
                  <a:pt x="797310" y="4210050"/>
                </a:cubicBezTo>
                <a:cubicBezTo>
                  <a:pt x="749470" y="4222010"/>
                  <a:pt x="771629" y="4215435"/>
                  <a:pt x="730635" y="4229100"/>
                </a:cubicBezTo>
                <a:cubicBezTo>
                  <a:pt x="641735" y="4225925"/>
                  <a:pt x="551945" y="4232518"/>
                  <a:pt x="463935" y="4219575"/>
                </a:cubicBezTo>
                <a:cubicBezTo>
                  <a:pt x="441283" y="4216244"/>
                  <a:pt x="425835" y="4194175"/>
                  <a:pt x="406785" y="4181475"/>
                </a:cubicBezTo>
                <a:cubicBezTo>
                  <a:pt x="378688" y="4162744"/>
                  <a:pt x="372554" y="4161352"/>
                  <a:pt x="349635" y="4133850"/>
                </a:cubicBezTo>
                <a:cubicBezTo>
                  <a:pt x="342306" y="4125056"/>
                  <a:pt x="338190" y="4113831"/>
                  <a:pt x="330585" y="4105275"/>
                </a:cubicBezTo>
                <a:cubicBezTo>
                  <a:pt x="312687" y="4085139"/>
                  <a:pt x="295851" y="4063069"/>
                  <a:pt x="273435" y="4048125"/>
                </a:cubicBezTo>
                <a:cubicBezTo>
                  <a:pt x="240193" y="4025964"/>
                  <a:pt x="211814" y="4012441"/>
                  <a:pt x="187710" y="3981450"/>
                </a:cubicBezTo>
                <a:cubicBezTo>
                  <a:pt x="173654" y="3963378"/>
                  <a:pt x="162310" y="3943350"/>
                  <a:pt x="149610" y="3924300"/>
                </a:cubicBezTo>
                <a:cubicBezTo>
                  <a:pt x="143260" y="3914775"/>
                  <a:pt x="134180" y="3906585"/>
                  <a:pt x="130560" y="3895725"/>
                </a:cubicBezTo>
                <a:cubicBezTo>
                  <a:pt x="107250" y="3825796"/>
                  <a:pt x="125709" y="3852774"/>
                  <a:pt x="82935" y="3810000"/>
                </a:cubicBezTo>
                <a:cubicBezTo>
                  <a:pt x="79760" y="3797300"/>
                  <a:pt x="73410" y="3784991"/>
                  <a:pt x="73410" y="3771900"/>
                </a:cubicBezTo>
                <a:cubicBezTo>
                  <a:pt x="73410" y="3676597"/>
                  <a:pt x="77498" y="3581298"/>
                  <a:pt x="82935" y="3486150"/>
                </a:cubicBezTo>
                <a:cubicBezTo>
                  <a:pt x="83575" y="3474954"/>
                  <a:pt x="97794" y="3414395"/>
                  <a:pt x="101985" y="3400425"/>
                </a:cubicBezTo>
                <a:cubicBezTo>
                  <a:pt x="107755" y="3381191"/>
                  <a:pt x="106836" y="3357474"/>
                  <a:pt x="121035" y="3343275"/>
                </a:cubicBezTo>
                <a:cubicBezTo>
                  <a:pt x="140085" y="3324225"/>
                  <a:pt x="163241" y="3308541"/>
                  <a:pt x="178185" y="3286125"/>
                </a:cubicBezTo>
                <a:cubicBezTo>
                  <a:pt x="306455" y="3093719"/>
                  <a:pt x="146132" y="3331916"/>
                  <a:pt x="244860" y="3190875"/>
                </a:cubicBezTo>
                <a:cubicBezTo>
                  <a:pt x="257990" y="3172118"/>
                  <a:pt x="275720" y="3155445"/>
                  <a:pt x="282960" y="3133725"/>
                </a:cubicBezTo>
                <a:cubicBezTo>
                  <a:pt x="286135" y="3124200"/>
                  <a:pt x="286213" y="3112990"/>
                  <a:pt x="292485" y="3105150"/>
                </a:cubicBezTo>
                <a:cubicBezTo>
                  <a:pt x="299636" y="3096211"/>
                  <a:pt x="311535" y="3092450"/>
                  <a:pt x="321060" y="3086100"/>
                </a:cubicBezTo>
                <a:cubicBezTo>
                  <a:pt x="375655" y="3004208"/>
                  <a:pt x="310200" y="3107820"/>
                  <a:pt x="349635" y="3028950"/>
                </a:cubicBezTo>
                <a:cubicBezTo>
                  <a:pt x="386564" y="2955092"/>
                  <a:pt x="354269" y="3043624"/>
                  <a:pt x="378210" y="2971800"/>
                </a:cubicBezTo>
                <a:cubicBezTo>
                  <a:pt x="376367" y="2944154"/>
                  <a:pt x="379985" y="2817300"/>
                  <a:pt x="349635" y="2771775"/>
                </a:cubicBezTo>
                <a:lnTo>
                  <a:pt x="311535" y="2714625"/>
                </a:lnTo>
                <a:cubicBezTo>
                  <a:pt x="305185" y="2705100"/>
                  <a:pt x="302010" y="2692400"/>
                  <a:pt x="292485" y="2686050"/>
                </a:cubicBezTo>
                <a:lnTo>
                  <a:pt x="235335" y="2647950"/>
                </a:lnTo>
                <a:cubicBezTo>
                  <a:pt x="227588" y="2624709"/>
                  <a:pt x="225224" y="2609264"/>
                  <a:pt x="206760" y="2590800"/>
                </a:cubicBezTo>
                <a:cubicBezTo>
                  <a:pt x="195535" y="2579575"/>
                  <a:pt x="180713" y="2572556"/>
                  <a:pt x="168660" y="2562225"/>
                </a:cubicBezTo>
                <a:cubicBezTo>
                  <a:pt x="152556" y="2548421"/>
                  <a:pt x="130080" y="2525426"/>
                  <a:pt x="121035" y="2505075"/>
                </a:cubicBezTo>
                <a:cubicBezTo>
                  <a:pt x="112880" y="2486725"/>
                  <a:pt x="110965" y="2465886"/>
                  <a:pt x="101985" y="2447925"/>
                </a:cubicBezTo>
                <a:cubicBezTo>
                  <a:pt x="95635" y="2435225"/>
                  <a:pt x="89980" y="2422153"/>
                  <a:pt x="82935" y="2409825"/>
                </a:cubicBezTo>
                <a:cubicBezTo>
                  <a:pt x="77255" y="2399886"/>
                  <a:pt x="69005" y="2391489"/>
                  <a:pt x="63885" y="2381250"/>
                </a:cubicBezTo>
                <a:cubicBezTo>
                  <a:pt x="52999" y="2359477"/>
                  <a:pt x="50269" y="2326787"/>
                  <a:pt x="44835" y="2305050"/>
                </a:cubicBezTo>
                <a:cubicBezTo>
                  <a:pt x="42400" y="2295310"/>
                  <a:pt x="39265" y="2285703"/>
                  <a:pt x="35310" y="2276475"/>
                </a:cubicBezTo>
                <a:cubicBezTo>
                  <a:pt x="0" y="2194085"/>
                  <a:pt x="29073" y="2276813"/>
                  <a:pt x="6735" y="2209800"/>
                </a:cubicBezTo>
                <a:cubicBezTo>
                  <a:pt x="9910" y="2057400"/>
                  <a:pt x="10402" y="1904920"/>
                  <a:pt x="16260" y="1752600"/>
                </a:cubicBezTo>
                <a:cubicBezTo>
                  <a:pt x="17657" y="1716276"/>
                  <a:pt x="32482" y="1709342"/>
                  <a:pt x="44835" y="1676400"/>
                </a:cubicBezTo>
                <a:cubicBezTo>
                  <a:pt x="69002" y="1611954"/>
                  <a:pt x="40858" y="1663455"/>
                  <a:pt x="63885" y="1609725"/>
                </a:cubicBezTo>
                <a:cubicBezTo>
                  <a:pt x="69478" y="1596674"/>
                  <a:pt x="77342" y="1584676"/>
                  <a:pt x="82935" y="1571625"/>
                </a:cubicBezTo>
                <a:cubicBezTo>
                  <a:pt x="86890" y="1562397"/>
                  <a:pt x="88382" y="1552225"/>
                  <a:pt x="92460" y="1543050"/>
                </a:cubicBezTo>
                <a:cubicBezTo>
                  <a:pt x="101110" y="1523587"/>
                  <a:pt x="113125" y="1505675"/>
                  <a:pt x="121035" y="1485900"/>
                </a:cubicBezTo>
                <a:cubicBezTo>
                  <a:pt x="127967" y="1468569"/>
                  <a:pt x="137868" y="1398478"/>
                  <a:pt x="149610" y="1390650"/>
                </a:cubicBezTo>
                <a:lnTo>
                  <a:pt x="178185" y="1371600"/>
                </a:lnTo>
                <a:cubicBezTo>
                  <a:pt x="198617" y="1310303"/>
                  <a:pt x="171692" y="1376880"/>
                  <a:pt x="216285" y="1314450"/>
                </a:cubicBezTo>
                <a:cubicBezTo>
                  <a:pt x="253866" y="1261836"/>
                  <a:pt x="214088" y="1278547"/>
                  <a:pt x="273435" y="1219200"/>
                </a:cubicBezTo>
                <a:cubicBezTo>
                  <a:pt x="294501" y="1198134"/>
                  <a:pt x="307799" y="1188572"/>
                  <a:pt x="321060" y="1162050"/>
                </a:cubicBezTo>
                <a:cubicBezTo>
                  <a:pt x="342539" y="1119092"/>
                  <a:pt x="315513" y="1145846"/>
                  <a:pt x="349635" y="1104900"/>
                </a:cubicBezTo>
                <a:cubicBezTo>
                  <a:pt x="358259" y="1094552"/>
                  <a:pt x="369940" y="1086958"/>
                  <a:pt x="378210" y="1076325"/>
                </a:cubicBezTo>
                <a:cubicBezTo>
                  <a:pt x="392266" y="1058253"/>
                  <a:pt x="403610" y="1038225"/>
                  <a:pt x="416310" y="1019175"/>
                </a:cubicBezTo>
                <a:cubicBezTo>
                  <a:pt x="422660" y="1009650"/>
                  <a:pt x="430240" y="1000839"/>
                  <a:pt x="435360" y="990600"/>
                </a:cubicBezTo>
                <a:cubicBezTo>
                  <a:pt x="441710" y="977900"/>
                  <a:pt x="449137" y="965683"/>
                  <a:pt x="454410" y="952500"/>
                </a:cubicBezTo>
                <a:cubicBezTo>
                  <a:pt x="461868" y="933856"/>
                  <a:pt x="464480" y="913311"/>
                  <a:pt x="473460" y="895350"/>
                </a:cubicBezTo>
                <a:cubicBezTo>
                  <a:pt x="497630" y="847011"/>
                  <a:pt x="484634" y="869064"/>
                  <a:pt x="511560" y="828675"/>
                </a:cubicBezTo>
                <a:cubicBezTo>
                  <a:pt x="531384" y="749381"/>
                  <a:pt x="507246" y="827779"/>
                  <a:pt x="540135" y="762000"/>
                </a:cubicBezTo>
                <a:cubicBezTo>
                  <a:pt x="544625" y="753020"/>
                  <a:pt x="545170" y="742405"/>
                  <a:pt x="549660" y="733425"/>
                </a:cubicBezTo>
                <a:cubicBezTo>
                  <a:pt x="554780" y="723186"/>
                  <a:pt x="563590" y="715089"/>
                  <a:pt x="568710" y="704850"/>
                </a:cubicBezTo>
                <a:cubicBezTo>
                  <a:pt x="584204" y="673862"/>
                  <a:pt x="569988" y="674997"/>
                  <a:pt x="597285" y="647700"/>
                </a:cubicBezTo>
                <a:cubicBezTo>
                  <a:pt x="605380" y="639605"/>
                  <a:pt x="616335" y="635000"/>
                  <a:pt x="625860" y="628650"/>
                </a:cubicBezTo>
                <a:cubicBezTo>
                  <a:pt x="632210" y="619125"/>
                  <a:pt x="639230" y="610014"/>
                  <a:pt x="644910" y="600075"/>
                </a:cubicBezTo>
                <a:cubicBezTo>
                  <a:pt x="651955" y="587747"/>
                  <a:pt x="655707" y="573529"/>
                  <a:pt x="663960" y="561975"/>
                </a:cubicBezTo>
                <a:cubicBezTo>
                  <a:pt x="671790" y="551014"/>
                  <a:pt x="683010" y="542925"/>
                  <a:pt x="692535" y="533400"/>
                </a:cubicBezTo>
                <a:cubicBezTo>
                  <a:pt x="702461" y="503623"/>
                  <a:pt x="712087" y="466390"/>
                  <a:pt x="740160" y="447675"/>
                </a:cubicBezTo>
                <a:lnTo>
                  <a:pt x="759210" y="409575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240">
            <a:solidFill>
              <a:schemeClr val="accent5">
                <a:lumMod val="60000"/>
                <a:lumOff val="40000"/>
                <a:alpha val="3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3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9B2CE8F-5DF0-4B0A-A0A9-3AB104220E5D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Directed graph</a:t>
            </a:r>
            <a:endParaRPr b="0" lang="en-US" sz="28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Edges have direction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91" name="CustomShape 5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Graph Definitions (2)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2" name="CustomShape 6"/>
          <p:cNvSpPr/>
          <p:nvPr/>
        </p:nvSpPr>
        <p:spPr>
          <a:xfrm>
            <a:off x="6323040" y="1156320"/>
            <a:ext cx="4189680" cy="12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Undirected graph</a:t>
            </a:r>
            <a:endParaRPr b="0" lang="en-US" sz="28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Undirected edges</a:t>
            </a:r>
            <a:endParaRPr b="0" lang="en-US" sz="2600" spc="-1" strike="noStrike">
              <a:latin typeface="Arial"/>
            </a:endParaRPr>
          </a:p>
        </p:txBody>
      </p:sp>
      <p:grpSp>
        <p:nvGrpSpPr>
          <p:cNvPr id="193" name="Group 7"/>
          <p:cNvGrpSpPr/>
          <p:nvPr/>
        </p:nvGrpSpPr>
        <p:grpSpPr>
          <a:xfrm>
            <a:off x="1538640" y="2819520"/>
            <a:ext cx="3299760" cy="3414600"/>
            <a:chOff x="1538640" y="2819520"/>
            <a:chExt cx="3299760" cy="3414600"/>
          </a:xfrm>
        </p:grpSpPr>
        <p:sp>
          <p:nvSpPr>
            <p:cNvPr id="194" name="CustomShape 8"/>
            <p:cNvSpPr/>
            <p:nvPr/>
          </p:nvSpPr>
          <p:spPr>
            <a:xfrm>
              <a:off x="4281840" y="3644640"/>
              <a:ext cx="55656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7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95" name="CustomShape 9"/>
            <p:cNvSpPr/>
            <p:nvPr/>
          </p:nvSpPr>
          <p:spPr>
            <a:xfrm>
              <a:off x="3596040" y="5473440"/>
              <a:ext cx="55656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19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96" name="CustomShape 10"/>
            <p:cNvSpPr/>
            <p:nvPr/>
          </p:nvSpPr>
          <p:spPr>
            <a:xfrm>
              <a:off x="4185720" y="4723920"/>
              <a:ext cx="61848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97" name="CustomShape 11"/>
            <p:cNvSpPr/>
            <p:nvPr/>
          </p:nvSpPr>
          <p:spPr>
            <a:xfrm>
              <a:off x="2986560" y="3850560"/>
              <a:ext cx="58680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98" name="CustomShape 12"/>
            <p:cNvSpPr/>
            <p:nvPr/>
          </p:nvSpPr>
          <p:spPr>
            <a:xfrm>
              <a:off x="2376720" y="4939920"/>
              <a:ext cx="55656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12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99" name="CustomShape 13"/>
            <p:cNvSpPr/>
            <p:nvPr/>
          </p:nvSpPr>
          <p:spPr>
            <a:xfrm flipV="1">
              <a:off x="3574800" y="3921120"/>
              <a:ext cx="705600" cy="204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14"/>
            <p:cNvSpPr/>
            <p:nvPr/>
          </p:nvSpPr>
          <p:spPr>
            <a:xfrm flipH="1" flipV="1" rot="5400000">
              <a:off x="3995640" y="5272920"/>
              <a:ext cx="354960" cy="202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CustomShape 15"/>
            <p:cNvSpPr/>
            <p:nvPr/>
          </p:nvSpPr>
          <p:spPr>
            <a:xfrm rot="5400000">
              <a:off x="4268160" y="4429800"/>
              <a:ext cx="521640" cy="63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CustomShape 16"/>
            <p:cNvSpPr/>
            <p:nvPr/>
          </p:nvSpPr>
          <p:spPr>
            <a:xfrm flipH="1" rot="16200000">
              <a:off x="3642480" y="4171320"/>
              <a:ext cx="478440" cy="786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CustomShape 17"/>
            <p:cNvSpPr/>
            <p:nvPr/>
          </p:nvSpPr>
          <p:spPr>
            <a:xfrm flipV="1" rot="16200000">
              <a:off x="2906280" y="4780800"/>
              <a:ext cx="1146960" cy="395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CustomShape 18"/>
            <p:cNvSpPr/>
            <p:nvPr/>
          </p:nvSpPr>
          <p:spPr>
            <a:xfrm flipH="1" rot="16200000">
              <a:off x="3056040" y="5211720"/>
              <a:ext cx="335520" cy="741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CustomShape 19"/>
            <p:cNvSpPr/>
            <p:nvPr/>
          </p:nvSpPr>
          <p:spPr>
            <a:xfrm rot="5400000">
              <a:off x="2558160" y="4424400"/>
              <a:ext cx="613440" cy="415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20"/>
            <p:cNvSpPr/>
            <p:nvPr/>
          </p:nvSpPr>
          <p:spPr>
            <a:xfrm>
              <a:off x="1538640" y="4101840"/>
              <a:ext cx="58680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4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07" name="CustomShape 21"/>
            <p:cNvSpPr/>
            <p:nvPr/>
          </p:nvSpPr>
          <p:spPr>
            <a:xfrm flipH="1" flipV="1" rot="5400000">
              <a:off x="2486160" y="3681360"/>
              <a:ext cx="53280" cy="944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CustomShape 22"/>
            <p:cNvSpPr/>
            <p:nvPr/>
          </p:nvSpPr>
          <p:spPr>
            <a:xfrm flipH="1" rot="16200000">
              <a:off x="1824480" y="4665960"/>
              <a:ext cx="558720" cy="542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CustomShape 23"/>
            <p:cNvSpPr/>
            <p:nvPr/>
          </p:nvSpPr>
          <p:spPr>
            <a:xfrm flipV="1" rot="16200000">
              <a:off x="2028600" y="4588560"/>
              <a:ext cx="443520" cy="416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CustomShape 24"/>
            <p:cNvSpPr/>
            <p:nvPr/>
          </p:nvSpPr>
          <p:spPr>
            <a:xfrm>
              <a:off x="2047320" y="3012480"/>
              <a:ext cx="55656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11" name="CustomShape 25"/>
            <p:cNvSpPr/>
            <p:nvPr/>
          </p:nvSpPr>
          <p:spPr>
            <a:xfrm>
              <a:off x="2948400" y="2872800"/>
              <a:ext cx="55656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22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12" name="CustomShape 26"/>
            <p:cNvSpPr/>
            <p:nvPr/>
          </p:nvSpPr>
          <p:spPr>
            <a:xfrm flipH="1" rot="16200000">
              <a:off x="2575440" y="3434760"/>
              <a:ext cx="443520" cy="54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27"/>
            <p:cNvSpPr/>
            <p:nvPr/>
          </p:nvSpPr>
          <p:spPr>
            <a:xfrm flipH="1">
              <a:off x="3504960" y="3097440"/>
              <a:ext cx="583560" cy="52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CustomShape 28"/>
            <p:cNvSpPr/>
            <p:nvPr/>
          </p:nvSpPr>
          <p:spPr>
            <a:xfrm>
              <a:off x="4091400" y="2819520"/>
              <a:ext cx="55656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15" name="CustomShape 29"/>
            <p:cNvSpPr/>
            <p:nvPr/>
          </p:nvSpPr>
          <p:spPr>
            <a:xfrm>
              <a:off x="1614960" y="5679360"/>
              <a:ext cx="55656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16" name="CustomShape 30"/>
            <p:cNvSpPr/>
            <p:nvPr/>
          </p:nvSpPr>
          <p:spPr>
            <a:xfrm flipH="1" flipV="1" rot="5400000">
              <a:off x="2101320" y="5402520"/>
              <a:ext cx="344880" cy="366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7" name="Group 31"/>
          <p:cNvGrpSpPr/>
          <p:nvPr/>
        </p:nvGrpSpPr>
        <p:grpSpPr>
          <a:xfrm>
            <a:off x="6877800" y="3124080"/>
            <a:ext cx="3156120" cy="2818080"/>
            <a:chOff x="6877800" y="3124080"/>
            <a:chExt cx="3156120" cy="2818080"/>
          </a:xfrm>
        </p:grpSpPr>
        <p:sp>
          <p:nvSpPr>
            <p:cNvPr id="218" name="CustomShape 32"/>
            <p:cNvSpPr/>
            <p:nvPr/>
          </p:nvSpPr>
          <p:spPr>
            <a:xfrm>
              <a:off x="8761320" y="4495680"/>
              <a:ext cx="55656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G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19" name="CustomShape 33"/>
            <p:cNvSpPr/>
            <p:nvPr/>
          </p:nvSpPr>
          <p:spPr>
            <a:xfrm>
              <a:off x="9284400" y="3634920"/>
              <a:ext cx="61848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J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20" name="CustomShape 34"/>
            <p:cNvSpPr/>
            <p:nvPr/>
          </p:nvSpPr>
          <p:spPr>
            <a:xfrm>
              <a:off x="8228160" y="3124080"/>
              <a:ext cx="58680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F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21" name="CustomShape 35"/>
            <p:cNvSpPr/>
            <p:nvPr/>
          </p:nvSpPr>
          <p:spPr>
            <a:xfrm>
              <a:off x="7313760" y="4343400"/>
              <a:ext cx="55656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D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22" name="CustomShape 36"/>
            <p:cNvSpPr/>
            <p:nvPr/>
          </p:nvSpPr>
          <p:spPr>
            <a:xfrm flipH="1" flipV="1" rot="5400000">
              <a:off x="9109080" y="4222800"/>
              <a:ext cx="379440" cy="236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37"/>
            <p:cNvSpPr/>
            <p:nvPr/>
          </p:nvSpPr>
          <p:spPr>
            <a:xfrm>
              <a:off x="8816400" y="3402360"/>
              <a:ext cx="557280" cy="312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38"/>
            <p:cNvSpPr/>
            <p:nvPr/>
          </p:nvSpPr>
          <p:spPr>
            <a:xfrm flipV="1" rot="16200000">
              <a:off x="8235360" y="3966840"/>
              <a:ext cx="895680" cy="319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39"/>
            <p:cNvSpPr/>
            <p:nvPr/>
          </p:nvSpPr>
          <p:spPr>
            <a:xfrm>
              <a:off x="7871760" y="4621320"/>
              <a:ext cx="888480" cy="150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CustomShape 40"/>
            <p:cNvSpPr/>
            <p:nvPr/>
          </p:nvSpPr>
          <p:spPr>
            <a:xfrm rot="5400000">
              <a:off x="7640640" y="3749760"/>
              <a:ext cx="824400" cy="522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CustomShape 41"/>
            <p:cNvSpPr/>
            <p:nvPr/>
          </p:nvSpPr>
          <p:spPr>
            <a:xfrm>
              <a:off x="6877800" y="3124080"/>
              <a:ext cx="58680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28" name="CustomShape 42"/>
            <p:cNvSpPr/>
            <p:nvPr/>
          </p:nvSpPr>
          <p:spPr>
            <a:xfrm>
              <a:off x="7466040" y="3402360"/>
              <a:ext cx="760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CustomShape 43"/>
            <p:cNvSpPr/>
            <p:nvPr/>
          </p:nvSpPr>
          <p:spPr>
            <a:xfrm flipV="1" rot="16200000">
              <a:off x="6912720" y="3939120"/>
              <a:ext cx="743040" cy="222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CustomShape 44"/>
            <p:cNvSpPr/>
            <p:nvPr/>
          </p:nvSpPr>
          <p:spPr>
            <a:xfrm>
              <a:off x="6877800" y="5311440"/>
              <a:ext cx="58680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E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31" name="CustomShape 45"/>
            <p:cNvSpPr/>
            <p:nvPr/>
          </p:nvSpPr>
          <p:spPr>
            <a:xfrm>
              <a:off x="8304120" y="5387400"/>
              <a:ext cx="58680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C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32" name="CustomShape 46"/>
            <p:cNvSpPr/>
            <p:nvPr/>
          </p:nvSpPr>
          <p:spPr>
            <a:xfrm>
              <a:off x="9447120" y="5334120"/>
              <a:ext cx="58680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H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33" name="CustomShape 47"/>
            <p:cNvSpPr/>
            <p:nvPr/>
          </p:nvSpPr>
          <p:spPr>
            <a:xfrm flipH="1" rot="16200000">
              <a:off x="9163080" y="5045040"/>
              <a:ext cx="443520" cy="294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CustomShape 48"/>
            <p:cNvSpPr/>
            <p:nvPr/>
          </p:nvSpPr>
          <p:spPr>
            <a:xfrm rot="10800000">
              <a:off x="7467480" y="5590800"/>
              <a:ext cx="836640" cy="7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>
                <p:childTnLst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A353D87-908C-46CB-8FA5-3702D8BA857E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491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492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3)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493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494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5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96" name="CustomShape 7"/>
          <p:cNvSpPr/>
          <p:nvPr/>
        </p:nvSpPr>
        <p:spPr>
          <a:xfrm>
            <a:off x="8404560" y="1356840"/>
            <a:ext cx="2565360" cy="1443600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all children of the current node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497" name="Group 8"/>
          <p:cNvGrpSpPr/>
          <p:nvPr/>
        </p:nvGrpSpPr>
        <p:grpSpPr>
          <a:xfrm>
            <a:off x="3453480" y="2057400"/>
            <a:ext cx="4901040" cy="4037040"/>
            <a:chOff x="3453480" y="2057400"/>
            <a:chExt cx="4901040" cy="4037040"/>
          </a:xfrm>
        </p:grpSpPr>
        <p:sp>
          <p:nvSpPr>
            <p:cNvPr id="1498" name="Line 9"/>
            <p:cNvSpPr/>
            <p:nvPr/>
          </p:nvSpPr>
          <p:spPr>
            <a:xfrm flipH="1">
              <a:off x="5054040" y="2736000"/>
              <a:ext cx="864000" cy="102960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9" name="CustomShape 10"/>
            <p:cNvSpPr/>
            <p:nvPr/>
          </p:nvSpPr>
          <p:spPr>
            <a:xfrm>
              <a:off x="5760720" y="20574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00" name="CustomShape 11"/>
            <p:cNvSpPr/>
            <p:nvPr/>
          </p:nvSpPr>
          <p:spPr>
            <a:xfrm>
              <a:off x="7086600" y="372312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01" name="CustomShape 12"/>
            <p:cNvSpPr/>
            <p:nvPr/>
          </p:nvSpPr>
          <p:spPr>
            <a:xfrm>
              <a:off x="4472640" y="371844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02" name="CustomShape 13"/>
            <p:cNvSpPr/>
            <p:nvPr/>
          </p:nvSpPr>
          <p:spPr>
            <a:xfrm>
              <a:off x="6571800" y="531360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03" name="CustomShape 14"/>
            <p:cNvSpPr/>
            <p:nvPr/>
          </p:nvSpPr>
          <p:spPr>
            <a:xfrm>
              <a:off x="7584840" y="5315040"/>
              <a:ext cx="76968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04" name="Line 15"/>
            <p:cNvSpPr/>
            <p:nvPr/>
          </p:nvSpPr>
          <p:spPr>
            <a:xfrm flipH="1">
              <a:off x="7056360" y="4457160"/>
              <a:ext cx="274680" cy="860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5" name="Line 16"/>
            <p:cNvSpPr/>
            <p:nvPr/>
          </p:nvSpPr>
          <p:spPr>
            <a:xfrm>
              <a:off x="7612200" y="4470480"/>
              <a:ext cx="30132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6" name="Line 17"/>
            <p:cNvSpPr/>
            <p:nvPr/>
          </p:nvSpPr>
          <p:spPr>
            <a:xfrm>
              <a:off x="6373440" y="274860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7" name="CustomShape 18"/>
            <p:cNvSpPr/>
            <p:nvPr/>
          </p:nvSpPr>
          <p:spPr>
            <a:xfrm>
              <a:off x="5762880" y="371844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08" name="Line 19"/>
            <p:cNvSpPr/>
            <p:nvPr/>
          </p:nvSpPr>
          <p:spPr>
            <a:xfrm flipH="1">
              <a:off x="6134400" y="2801520"/>
              <a:ext cx="11160" cy="8899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9" name="CustomShape 20"/>
            <p:cNvSpPr/>
            <p:nvPr/>
          </p:nvSpPr>
          <p:spPr>
            <a:xfrm>
              <a:off x="5483520" y="534636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10" name="CustomShape 21"/>
            <p:cNvSpPr/>
            <p:nvPr/>
          </p:nvSpPr>
          <p:spPr>
            <a:xfrm>
              <a:off x="3453480" y="5341680"/>
              <a:ext cx="76536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11" name="Line 22"/>
            <p:cNvSpPr/>
            <p:nvPr/>
          </p:nvSpPr>
          <p:spPr>
            <a:xfrm flipH="1">
              <a:off x="3989160" y="4384800"/>
              <a:ext cx="606600" cy="9730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2" name="Line 23"/>
            <p:cNvSpPr/>
            <p:nvPr/>
          </p:nvSpPr>
          <p:spPr>
            <a:xfrm>
              <a:off x="5087520" y="4399560"/>
              <a:ext cx="629280" cy="9316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3" name="CustomShape 24"/>
            <p:cNvSpPr/>
            <p:nvPr/>
          </p:nvSpPr>
          <p:spPr>
            <a:xfrm>
              <a:off x="4471200" y="534168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14" name="Line 25"/>
            <p:cNvSpPr/>
            <p:nvPr/>
          </p:nvSpPr>
          <p:spPr>
            <a:xfrm>
              <a:off x="4839480" y="4483800"/>
              <a:ext cx="684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5" name="Line 26"/>
            <p:cNvSpPr/>
            <p:nvPr/>
          </p:nvSpPr>
          <p:spPr>
            <a:xfrm>
              <a:off x="5837760" y="210600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16" name="Line 27"/>
            <p:cNvSpPr/>
            <p:nvPr/>
          </p:nvSpPr>
          <p:spPr>
            <a:xfrm flipH="1">
              <a:off x="5837760" y="210600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17" name="Line 28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8" name="CustomShape 29"/>
            <p:cNvSpPr/>
            <p:nvPr/>
          </p:nvSpPr>
          <p:spPr>
            <a:xfrm flipV="1">
              <a:off x="3648960" y="242424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9" name="Line 30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0" name="Line 31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1" name="Line 32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22" name="CustomShape 33"/>
          <p:cNvSpPr/>
          <p:nvPr/>
        </p:nvSpPr>
        <p:spPr>
          <a:xfrm rot="5400000">
            <a:off x="5950800" y="1582920"/>
            <a:ext cx="389160" cy="270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3" name="CustomShape 34"/>
          <p:cNvSpPr/>
          <p:nvPr/>
        </p:nvSpPr>
        <p:spPr>
          <a:xfrm>
            <a:off x="8410680" y="3200400"/>
            <a:ext cx="2559240" cy="1035720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the first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19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0B40595-3B40-4DFF-80C4-169AD2BC7BD0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525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526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4)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527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528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29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30" name="CustomShape 7"/>
          <p:cNvSpPr/>
          <p:nvPr/>
        </p:nvSpPr>
        <p:spPr>
          <a:xfrm>
            <a:off x="8404560" y="1356840"/>
            <a:ext cx="2565360" cy="1443600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all children of the current node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531" name="Group 8"/>
          <p:cNvGrpSpPr/>
          <p:nvPr/>
        </p:nvGrpSpPr>
        <p:grpSpPr>
          <a:xfrm>
            <a:off x="3453480" y="2057400"/>
            <a:ext cx="4901040" cy="4037040"/>
            <a:chOff x="3453480" y="2057400"/>
            <a:chExt cx="4901040" cy="4037040"/>
          </a:xfrm>
        </p:grpSpPr>
        <p:sp>
          <p:nvSpPr>
            <p:cNvPr id="1532" name="Line 9"/>
            <p:cNvSpPr/>
            <p:nvPr/>
          </p:nvSpPr>
          <p:spPr>
            <a:xfrm flipH="1">
              <a:off x="5054040" y="27360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3" name="CustomShape 10"/>
            <p:cNvSpPr/>
            <p:nvPr/>
          </p:nvSpPr>
          <p:spPr>
            <a:xfrm>
              <a:off x="5760720" y="20574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34" name="CustomShape 11"/>
            <p:cNvSpPr/>
            <p:nvPr/>
          </p:nvSpPr>
          <p:spPr>
            <a:xfrm>
              <a:off x="7086600" y="372312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35" name="CustomShape 12"/>
            <p:cNvSpPr/>
            <p:nvPr/>
          </p:nvSpPr>
          <p:spPr>
            <a:xfrm>
              <a:off x="4472640" y="371844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36" name="CustomShape 13"/>
            <p:cNvSpPr/>
            <p:nvPr/>
          </p:nvSpPr>
          <p:spPr>
            <a:xfrm>
              <a:off x="6571800" y="531360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37" name="CustomShape 14"/>
            <p:cNvSpPr/>
            <p:nvPr/>
          </p:nvSpPr>
          <p:spPr>
            <a:xfrm>
              <a:off x="7584840" y="5315040"/>
              <a:ext cx="76968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38" name="Line 15"/>
            <p:cNvSpPr/>
            <p:nvPr/>
          </p:nvSpPr>
          <p:spPr>
            <a:xfrm flipH="1">
              <a:off x="7056360" y="4457160"/>
              <a:ext cx="274680" cy="860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9" name="Line 16"/>
            <p:cNvSpPr/>
            <p:nvPr/>
          </p:nvSpPr>
          <p:spPr>
            <a:xfrm>
              <a:off x="7612200" y="4470480"/>
              <a:ext cx="30132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0" name="Line 17"/>
            <p:cNvSpPr/>
            <p:nvPr/>
          </p:nvSpPr>
          <p:spPr>
            <a:xfrm>
              <a:off x="6373440" y="2748600"/>
              <a:ext cx="877320" cy="102960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1" name="Line 18"/>
            <p:cNvSpPr/>
            <p:nvPr/>
          </p:nvSpPr>
          <p:spPr>
            <a:xfrm flipH="1">
              <a:off x="6134400" y="2801520"/>
              <a:ext cx="11160" cy="8899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2" name="CustomShape 19"/>
            <p:cNvSpPr/>
            <p:nvPr/>
          </p:nvSpPr>
          <p:spPr>
            <a:xfrm>
              <a:off x="5483520" y="534636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43" name="CustomShape 20"/>
            <p:cNvSpPr/>
            <p:nvPr/>
          </p:nvSpPr>
          <p:spPr>
            <a:xfrm>
              <a:off x="3453480" y="5341680"/>
              <a:ext cx="76536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44" name="Line 21"/>
            <p:cNvSpPr/>
            <p:nvPr/>
          </p:nvSpPr>
          <p:spPr>
            <a:xfrm flipH="1">
              <a:off x="3989160" y="4384800"/>
              <a:ext cx="606600" cy="9730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5" name="Line 22"/>
            <p:cNvSpPr/>
            <p:nvPr/>
          </p:nvSpPr>
          <p:spPr>
            <a:xfrm>
              <a:off x="5087520" y="4399560"/>
              <a:ext cx="629280" cy="9316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6" name="CustomShape 23"/>
            <p:cNvSpPr/>
            <p:nvPr/>
          </p:nvSpPr>
          <p:spPr>
            <a:xfrm>
              <a:off x="4471200" y="534168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47" name="Line 24"/>
            <p:cNvSpPr/>
            <p:nvPr/>
          </p:nvSpPr>
          <p:spPr>
            <a:xfrm>
              <a:off x="4839480" y="4483800"/>
              <a:ext cx="684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8" name="CustomShape 25"/>
            <p:cNvSpPr/>
            <p:nvPr/>
          </p:nvSpPr>
          <p:spPr>
            <a:xfrm>
              <a:off x="5762880" y="37184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49" name="Line 26"/>
            <p:cNvSpPr/>
            <p:nvPr/>
          </p:nvSpPr>
          <p:spPr>
            <a:xfrm>
              <a:off x="5837760" y="210600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50" name="Line 27"/>
            <p:cNvSpPr/>
            <p:nvPr/>
          </p:nvSpPr>
          <p:spPr>
            <a:xfrm flipH="1">
              <a:off x="5837760" y="210600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51" name="Line 28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2" name="CustomShape 29"/>
            <p:cNvSpPr/>
            <p:nvPr/>
          </p:nvSpPr>
          <p:spPr>
            <a:xfrm flipV="1">
              <a:off x="3648960" y="242424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3" name="Line 30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4" name="Line 31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5" name="Line 32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56" name="CustomShape 33"/>
          <p:cNvSpPr/>
          <p:nvPr/>
        </p:nvSpPr>
        <p:spPr>
          <a:xfrm rot="5400000">
            <a:off x="5950800" y="1582920"/>
            <a:ext cx="389160" cy="270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7" name="CustomShape 34"/>
          <p:cNvSpPr/>
          <p:nvPr/>
        </p:nvSpPr>
        <p:spPr>
          <a:xfrm>
            <a:off x="8334360" y="3200400"/>
            <a:ext cx="2711520" cy="1035720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the second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C09A707-7527-4221-B9BA-A54486539E18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559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560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5)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561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562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63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64" name="CustomShape 7"/>
          <p:cNvSpPr/>
          <p:nvPr/>
        </p:nvSpPr>
        <p:spPr>
          <a:xfrm>
            <a:off x="8404560" y="1356840"/>
            <a:ext cx="2565360" cy="1443600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all children of the current node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565" name="Group 8"/>
          <p:cNvGrpSpPr/>
          <p:nvPr/>
        </p:nvGrpSpPr>
        <p:grpSpPr>
          <a:xfrm>
            <a:off x="3453480" y="2057400"/>
            <a:ext cx="4901040" cy="4037040"/>
            <a:chOff x="3453480" y="2057400"/>
            <a:chExt cx="4901040" cy="4037040"/>
          </a:xfrm>
        </p:grpSpPr>
        <p:sp>
          <p:nvSpPr>
            <p:cNvPr id="1566" name="Line 9"/>
            <p:cNvSpPr/>
            <p:nvPr/>
          </p:nvSpPr>
          <p:spPr>
            <a:xfrm flipH="1">
              <a:off x="5054040" y="27360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7" name="CustomShape 10"/>
            <p:cNvSpPr/>
            <p:nvPr/>
          </p:nvSpPr>
          <p:spPr>
            <a:xfrm>
              <a:off x="5760720" y="20574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68" name="CustomShape 11"/>
            <p:cNvSpPr/>
            <p:nvPr/>
          </p:nvSpPr>
          <p:spPr>
            <a:xfrm>
              <a:off x="4472640" y="371844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69" name="CustomShape 12"/>
            <p:cNvSpPr/>
            <p:nvPr/>
          </p:nvSpPr>
          <p:spPr>
            <a:xfrm>
              <a:off x="6571800" y="531360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70" name="CustomShape 13"/>
            <p:cNvSpPr/>
            <p:nvPr/>
          </p:nvSpPr>
          <p:spPr>
            <a:xfrm>
              <a:off x="7584840" y="5315040"/>
              <a:ext cx="76968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71" name="Line 14"/>
            <p:cNvSpPr/>
            <p:nvPr/>
          </p:nvSpPr>
          <p:spPr>
            <a:xfrm flipH="1">
              <a:off x="7056360" y="4457160"/>
              <a:ext cx="274680" cy="860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2" name="Line 15"/>
            <p:cNvSpPr/>
            <p:nvPr/>
          </p:nvSpPr>
          <p:spPr>
            <a:xfrm>
              <a:off x="7612200" y="4470480"/>
              <a:ext cx="30132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3" name="Line 16"/>
            <p:cNvSpPr/>
            <p:nvPr/>
          </p:nvSpPr>
          <p:spPr>
            <a:xfrm>
              <a:off x="6357240" y="2714040"/>
              <a:ext cx="893520" cy="106416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4" name="Line 17"/>
            <p:cNvSpPr/>
            <p:nvPr/>
          </p:nvSpPr>
          <p:spPr>
            <a:xfrm flipH="1">
              <a:off x="6134400" y="28015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5" name="CustomShape 18"/>
            <p:cNvSpPr/>
            <p:nvPr/>
          </p:nvSpPr>
          <p:spPr>
            <a:xfrm>
              <a:off x="5483520" y="534636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76" name="CustomShape 19"/>
            <p:cNvSpPr/>
            <p:nvPr/>
          </p:nvSpPr>
          <p:spPr>
            <a:xfrm>
              <a:off x="3453480" y="5341680"/>
              <a:ext cx="76536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77" name="Line 20"/>
            <p:cNvSpPr/>
            <p:nvPr/>
          </p:nvSpPr>
          <p:spPr>
            <a:xfrm flipH="1">
              <a:off x="3989160" y="4384800"/>
              <a:ext cx="606600" cy="9730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8" name="Line 21"/>
            <p:cNvSpPr/>
            <p:nvPr/>
          </p:nvSpPr>
          <p:spPr>
            <a:xfrm>
              <a:off x="5087520" y="4399560"/>
              <a:ext cx="629280" cy="9316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9" name="CustomShape 22"/>
            <p:cNvSpPr/>
            <p:nvPr/>
          </p:nvSpPr>
          <p:spPr>
            <a:xfrm>
              <a:off x="4471200" y="534168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80" name="Line 23"/>
            <p:cNvSpPr/>
            <p:nvPr/>
          </p:nvSpPr>
          <p:spPr>
            <a:xfrm>
              <a:off x="4839480" y="4483800"/>
              <a:ext cx="684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1" name="CustomShape 24"/>
            <p:cNvSpPr/>
            <p:nvPr/>
          </p:nvSpPr>
          <p:spPr>
            <a:xfrm>
              <a:off x="5762880" y="37184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82" name="CustomShape 25"/>
            <p:cNvSpPr/>
            <p:nvPr/>
          </p:nvSpPr>
          <p:spPr>
            <a:xfrm>
              <a:off x="7086600" y="3723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1583" name="Group 26"/>
            <p:cNvGrpSpPr/>
            <p:nvPr/>
          </p:nvGrpSpPr>
          <p:grpSpPr>
            <a:xfrm>
              <a:off x="5837760" y="2106000"/>
              <a:ext cx="641160" cy="609840"/>
              <a:chOff x="5837760" y="2106000"/>
              <a:chExt cx="641160" cy="609840"/>
            </a:xfrm>
          </p:grpSpPr>
          <p:sp>
            <p:nvSpPr>
              <p:cNvPr id="1584" name="Line 27"/>
              <p:cNvSpPr/>
              <p:nvPr/>
            </p:nvSpPr>
            <p:spPr>
              <a:xfrm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85" name="Line 28"/>
              <p:cNvSpPr/>
              <p:nvPr/>
            </p:nvSpPr>
            <p:spPr>
              <a:xfrm flipH="1"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586" name="Line 29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7" name="CustomShape 30"/>
            <p:cNvSpPr/>
            <p:nvPr/>
          </p:nvSpPr>
          <p:spPr>
            <a:xfrm flipV="1">
              <a:off x="3648960" y="242424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8" name="Line 31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9" name="Line 32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0" name="Line 33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91" name="CustomShape 34"/>
          <p:cNvSpPr/>
          <p:nvPr/>
        </p:nvSpPr>
        <p:spPr>
          <a:xfrm rot="5400000">
            <a:off x="5950800" y="1582920"/>
            <a:ext cx="389160" cy="270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2" name="CustomShape 35"/>
          <p:cNvSpPr/>
          <p:nvPr/>
        </p:nvSpPr>
        <p:spPr>
          <a:xfrm>
            <a:off x="8410680" y="3200400"/>
            <a:ext cx="2559240" cy="1035720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the third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14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FA7B280-DE12-4386-9131-288CFF0ADBE0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594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595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6)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596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597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8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599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1600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1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02" name="CustomShape 10"/>
          <p:cNvSpPr/>
          <p:nvPr/>
        </p:nvSpPr>
        <p:spPr>
          <a:xfrm>
            <a:off x="3981600" y="3959280"/>
            <a:ext cx="389160" cy="270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3" name="CustomShape 11"/>
          <p:cNvSpPr/>
          <p:nvPr/>
        </p:nvSpPr>
        <p:spPr>
          <a:xfrm>
            <a:off x="8178480" y="1356840"/>
            <a:ext cx="2970360" cy="1443600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Remove from the queue the next node and print it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604" name="Group 12"/>
          <p:cNvGrpSpPr/>
          <p:nvPr/>
        </p:nvGrpSpPr>
        <p:grpSpPr>
          <a:xfrm>
            <a:off x="3453480" y="2057400"/>
            <a:ext cx="4901040" cy="4037040"/>
            <a:chOff x="3453480" y="2057400"/>
            <a:chExt cx="4901040" cy="4037040"/>
          </a:xfrm>
        </p:grpSpPr>
        <p:sp>
          <p:nvSpPr>
            <p:cNvPr id="1605" name="Line 13"/>
            <p:cNvSpPr/>
            <p:nvPr/>
          </p:nvSpPr>
          <p:spPr>
            <a:xfrm flipH="1">
              <a:off x="5054040" y="27360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6" name="CustomShape 14"/>
            <p:cNvSpPr/>
            <p:nvPr/>
          </p:nvSpPr>
          <p:spPr>
            <a:xfrm>
              <a:off x="5760720" y="20574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07" name="CustomShape 15"/>
            <p:cNvSpPr/>
            <p:nvPr/>
          </p:nvSpPr>
          <p:spPr>
            <a:xfrm>
              <a:off x="4472640" y="371844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08" name="CustomShape 16"/>
            <p:cNvSpPr/>
            <p:nvPr/>
          </p:nvSpPr>
          <p:spPr>
            <a:xfrm>
              <a:off x="6571800" y="531360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09" name="CustomShape 17"/>
            <p:cNvSpPr/>
            <p:nvPr/>
          </p:nvSpPr>
          <p:spPr>
            <a:xfrm>
              <a:off x="7584840" y="5315040"/>
              <a:ext cx="76968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10" name="Line 18"/>
            <p:cNvSpPr/>
            <p:nvPr/>
          </p:nvSpPr>
          <p:spPr>
            <a:xfrm flipH="1">
              <a:off x="7056360" y="4457160"/>
              <a:ext cx="274680" cy="860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1" name="Line 19"/>
            <p:cNvSpPr/>
            <p:nvPr/>
          </p:nvSpPr>
          <p:spPr>
            <a:xfrm>
              <a:off x="7612200" y="4470480"/>
              <a:ext cx="30132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2" name="Line 20"/>
            <p:cNvSpPr/>
            <p:nvPr/>
          </p:nvSpPr>
          <p:spPr>
            <a:xfrm>
              <a:off x="6373440" y="27486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3" name="Line 21"/>
            <p:cNvSpPr/>
            <p:nvPr/>
          </p:nvSpPr>
          <p:spPr>
            <a:xfrm flipH="1">
              <a:off x="6134400" y="28015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4" name="CustomShape 22"/>
            <p:cNvSpPr/>
            <p:nvPr/>
          </p:nvSpPr>
          <p:spPr>
            <a:xfrm>
              <a:off x="5483520" y="534636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15" name="CustomShape 23"/>
            <p:cNvSpPr/>
            <p:nvPr/>
          </p:nvSpPr>
          <p:spPr>
            <a:xfrm>
              <a:off x="3453480" y="5341680"/>
              <a:ext cx="76536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16" name="Line 24"/>
            <p:cNvSpPr/>
            <p:nvPr/>
          </p:nvSpPr>
          <p:spPr>
            <a:xfrm flipH="1">
              <a:off x="3989160" y="4384800"/>
              <a:ext cx="606600" cy="9730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7" name="Line 25"/>
            <p:cNvSpPr/>
            <p:nvPr/>
          </p:nvSpPr>
          <p:spPr>
            <a:xfrm>
              <a:off x="5087520" y="4399560"/>
              <a:ext cx="629280" cy="9316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8" name="CustomShape 26"/>
            <p:cNvSpPr/>
            <p:nvPr/>
          </p:nvSpPr>
          <p:spPr>
            <a:xfrm>
              <a:off x="4471200" y="534168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19" name="Line 27"/>
            <p:cNvSpPr/>
            <p:nvPr/>
          </p:nvSpPr>
          <p:spPr>
            <a:xfrm>
              <a:off x="4839480" y="4483800"/>
              <a:ext cx="684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0" name="CustomShape 28"/>
            <p:cNvSpPr/>
            <p:nvPr/>
          </p:nvSpPr>
          <p:spPr>
            <a:xfrm>
              <a:off x="5762880" y="37184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21" name="CustomShape 29"/>
            <p:cNvSpPr/>
            <p:nvPr/>
          </p:nvSpPr>
          <p:spPr>
            <a:xfrm>
              <a:off x="7086600" y="3723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1622" name="Group 30"/>
            <p:cNvGrpSpPr/>
            <p:nvPr/>
          </p:nvGrpSpPr>
          <p:grpSpPr>
            <a:xfrm>
              <a:off x="5837760" y="2106000"/>
              <a:ext cx="641160" cy="609840"/>
              <a:chOff x="5837760" y="2106000"/>
              <a:chExt cx="641160" cy="609840"/>
            </a:xfrm>
          </p:grpSpPr>
          <p:sp>
            <p:nvSpPr>
              <p:cNvPr id="1623" name="Line 31"/>
              <p:cNvSpPr/>
              <p:nvPr/>
            </p:nvSpPr>
            <p:spPr>
              <a:xfrm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24" name="Line 32"/>
              <p:cNvSpPr/>
              <p:nvPr/>
            </p:nvSpPr>
            <p:spPr>
              <a:xfrm flipH="1"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625" name="Group 33"/>
            <p:cNvGrpSpPr/>
            <p:nvPr/>
          </p:nvGrpSpPr>
          <p:grpSpPr>
            <a:xfrm>
              <a:off x="4543560" y="3801960"/>
              <a:ext cx="641160" cy="609480"/>
              <a:chOff x="4543560" y="3801960"/>
              <a:chExt cx="641160" cy="609480"/>
            </a:xfrm>
          </p:grpSpPr>
          <p:sp>
            <p:nvSpPr>
              <p:cNvPr id="1626" name="Line 34"/>
              <p:cNvSpPr/>
              <p:nvPr/>
            </p:nvSpPr>
            <p:spPr>
              <a:xfrm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27" name="Line 35"/>
              <p:cNvSpPr/>
              <p:nvPr/>
            </p:nvSpPr>
            <p:spPr>
              <a:xfrm flipH="1"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628" name="Line 36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9" name="CustomShape 37"/>
            <p:cNvSpPr/>
            <p:nvPr/>
          </p:nvSpPr>
          <p:spPr>
            <a:xfrm flipV="1">
              <a:off x="3648960" y="242424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0" name="Line 38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1" name="Line 39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2" name="Line 40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33" name="CustomShape 41"/>
          <p:cNvSpPr/>
          <p:nvPr/>
        </p:nvSpPr>
        <p:spPr>
          <a:xfrm>
            <a:off x="8486640" y="3308400"/>
            <a:ext cx="2406960" cy="576360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19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4F55F3B-106D-4129-B832-69C7B8E70EC3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635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636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7)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637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638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9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640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1641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42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43" name="CustomShape 10"/>
          <p:cNvSpPr/>
          <p:nvPr/>
        </p:nvSpPr>
        <p:spPr>
          <a:xfrm>
            <a:off x="8404560" y="1356840"/>
            <a:ext cx="2565360" cy="1443600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all children of the current node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644" name="Group 11"/>
          <p:cNvGrpSpPr/>
          <p:nvPr/>
        </p:nvGrpSpPr>
        <p:grpSpPr>
          <a:xfrm>
            <a:off x="3453480" y="2057400"/>
            <a:ext cx="4901040" cy="4037040"/>
            <a:chOff x="3453480" y="2057400"/>
            <a:chExt cx="4901040" cy="4037040"/>
          </a:xfrm>
        </p:grpSpPr>
        <p:sp>
          <p:nvSpPr>
            <p:cNvPr id="1645" name="Line 12"/>
            <p:cNvSpPr/>
            <p:nvPr/>
          </p:nvSpPr>
          <p:spPr>
            <a:xfrm flipH="1">
              <a:off x="5054040" y="27360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6" name="CustomShape 13"/>
            <p:cNvSpPr/>
            <p:nvPr/>
          </p:nvSpPr>
          <p:spPr>
            <a:xfrm>
              <a:off x="5760720" y="20574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47" name="CustomShape 14"/>
            <p:cNvSpPr/>
            <p:nvPr/>
          </p:nvSpPr>
          <p:spPr>
            <a:xfrm>
              <a:off x="4472640" y="371844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48" name="CustomShape 15"/>
            <p:cNvSpPr/>
            <p:nvPr/>
          </p:nvSpPr>
          <p:spPr>
            <a:xfrm>
              <a:off x="6571800" y="531360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49" name="CustomShape 16"/>
            <p:cNvSpPr/>
            <p:nvPr/>
          </p:nvSpPr>
          <p:spPr>
            <a:xfrm>
              <a:off x="7584840" y="5315040"/>
              <a:ext cx="76968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50" name="Line 17"/>
            <p:cNvSpPr/>
            <p:nvPr/>
          </p:nvSpPr>
          <p:spPr>
            <a:xfrm flipH="1">
              <a:off x="7056360" y="4457160"/>
              <a:ext cx="274680" cy="860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1" name="Line 18"/>
            <p:cNvSpPr/>
            <p:nvPr/>
          </p:nvSpPr>
          <p:spPr>
            <a:xfrm>
              <a:off x="7612200" y="4470480"/>
              <a:ext cx="30132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2" name="Line 19"/>
            <p:cNvSpPr/>
            <p:nvPr/>
          </p:nvSpPr>
          <p:spPr>
            <a:xfrm>
              <a:off x="6373440" y="27486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3" name="Line 20"/>
            <p:cNvSpPr/>
            <p:nvPr/>
          </p:nvSpPr>
          <p:spPr>
            <a:xfrm flipH="1">
              <a:off x="6134400" y="28015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4" name="CustomShape 21"/>
            <p:cNvSpPr/>
            <p:nvPr/>
          </p:nvSpPr>
          <p:spPr>
            <a:xfrm>
              <a:off x="5483520" y="534636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55" name="CustomShape 22"/>
            <p:cNvSpPr/>
            <p:nvPr/>
          </p:nvSpPr>
          <p:spPr>
            <a:xfrm>
              <a:off x="3453480" y="534168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56" name="Line 23"/>
            <p:cNvSpPr/>
            <p:nvPr/>
          </p:nvSpPr>
          <p:spPr>
            <a:xfrm flipH="1">
              <a:off x="3989160" y="4384800"/>
              <a:ext cx="606600" cy="97308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7" name="Line 24"/>
            <p:cNvSpPr/>
            <p:nvPr/>
          </p:nvSpPr>
          <p:spPr>
            <a:xfrm>
              <a:off x="5087520" y="4399560"/>
              <a:ext cx="629280" cy="9316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8" name="CustomShape 25"/>
            <p:cNvSpPr/>
            <p:nvPr/>
          </p:nvSpPr>
          <p:spPr>
            <a:xfrm>
              <a:off x="4471200" y="534168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59" name="Line 26"/>
            <p:cNvSpPr/>
            <p:nvPr/>
          </p:nvSpPr>
          <p:spPr>
            <a:xfrm>
              <a:off x="4839480" y="4483800"/>
              <a:ext cx="684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0" name="CustomShape 27"/>
            <p:cNvSpPr/>
            <p:nvPr/>
          </p:nvSpPr>
          <p:spPr>
            <a:xfrm>
              <a:off x="5762880" y="37184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61" name="CustomShape 28"/>
            <p:cNvSpPr/>
            <p:nvPr/>
          </p:nvSpPr>
          <p:spPr>
            <a:xfrm>
              <a:off x="7086600" y="3723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1662" name="Group 29"/>
            <p:cNvGrpSpPr/>
            <p:nvPr/>
          </p:nvGrpSpPr>
          <p:grpSpPr>
            <a:xfrm>
              <a:off x="5837760" y="2106000"/>
              <a:ext cx="641160" cy="609840"/>
              <a:chOff x="5837760" y="2106000"/>
              <a:chExt cx="641160" cy="609840"/>
            </a:xfrm>
          </p:grpSpPr>
          <p:sp>
            <p:nvSpPr>
              <p:cNvPr id="1663" name="Line 30"/>
              <p:cNvSpPr/>
              <p:nvPr/>
            </p:nvSpPr>
            <p:spPr>
              <a:xfrm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64" name="Line 31"/>
              <p:cNvSpPr/>
              <p:nvPr/>
            </p:nvSpPr>
            <p:spPr>
              <a:xfrm flipH="1"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665" name="Group 32"/>
            <p:cNvGrpSpPr/>
            <p:nvPr/>
          </p:nvGrpSpPr>
          <p:grpSpPr>
            <a:xfrm>
              <a:off x="4543560" y="3801960"/>
              <a:ext cx="641160" cy="609480"/>
              <a:chOff x="4543560" y="3801960"/>
              <a:chExt cx="641160" cy="609480"/>
            </a:xfrm>
          </p:grpSpPr>
          <p:sp>
            <p:nvSpPr>
              <p:cNvPr id="1666" name="Line 33"/>
              <p:cNvSpPr/>
              <p:nvPr/>
            </p:nvSpPr>
            <p:spPr>
              <a:xfrm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67" name="Line 34"/>
              <p:cNvSpPr/>
              <p:nvPr/>
            </p:nvSpPr>
            <p:spPr>
              <a:xfrm flipH="1"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668" name="Line 35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9" name="CustomShape 36"/>
            <p:cNvSpPr/>
            <p:nvPr/>
          </p:nvSpPr>
          <p:spPr>
            <a:xfrm flipV="1">
              <a:off x="3648960" y="242424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0" name="Line 37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1" name="Line 38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2" name="Line 39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73" name="CustomShape 40"/>
          <p:cNvSpPr/>
          <p:nvPr/>
        </p:nvSpPr>
        <p:spPr>
          <a:xfrm>
            <a:off x="3981600" y="3959280"/>
            <a:ext cx="389160" cy="270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4" name="CustomShape 41"/>
          <p:cNvSpPr/>
          <p:nvPr/>
        </p:nvSpPr>
        <p:spPr>
          <a:xfrm>
            <a:off x="8410680" y="3200400"/>
            <a:ext cx="2559240" cy="1035720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the first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D2D510A-495B-4919-BAFE-C911E5FC0360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676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677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8)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678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679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80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681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1682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83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84" name="CustomShape 10"/>
          <p:cNvSpPr/>
          <p:nvPr/>
        </p:nvSpPr>
        <p:spPr>
          <a:xfrm>
            <a:off x="8404560" y="1356840"/>
            <a:ext cx="2565360" cy="1443600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all children of the current node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685" name="Group 11"/>
          <p:cNvGrpSpPr/>
          <p:nvPr/>
        </p:nvGrpSpPr>
        <p:grpSpPr>
          <a:xfrm>
            <a:off x="3453480" y="2057400"/>
            <a:ext cx="4901040" cy="4037040"/>
            <a:chOff x="3453480" y="2057400"/>
            <a:chExt cx="4901040" cy="4037040"/>
          </a:xfrm>
        </p:grpSpPr>
        <p:sp>
          <p:nvSpPr>
            <p:cNvPr id="1686" name="Line 12"/>
            <p:cNvSpPr/>
            <p:nvPr/>
          </p:nvSpPr>
          <p:spPr>
            <a:xfrm flipH="1">
              <a:off x="5054040" y="27360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7" name="CustomShape 13"/>
            <p:cNvSpPr/>
            <p:nvPr/>
          </p:nvSpPr>
          <p:spPr>
            <a:xfrm>
              <a:off x="5760720" y="20574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88" name="CustomShape 14"/>
            <p:cNvSpPr/>
            <p:nvPr/>
          </p:nvSpPr>
          <p:spPr>
            <a:xfrm>
              <a:off x="4472640" y="371844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89" name="CustomShape 15"/>
            <p:cNvSpPr/>
            <p:nvPr/>
          </p:nvSpPr>
          <p:spPr>
            <a:xfrm>
              <a:off x="6571800" y="531360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90" name="CustomShape 16"/>
            <p:cNvSpPr/>
            <p:nvPr/>
          </p:nvSpPr>
          <p:spPr>
            <a:xfrm>
              <a:off x="7584840" y="5315040"/>
              <a:ext cx="76968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91" name="Line 17"/>
            <p:cNvSpPr/>
            <p:nvPr/>
          </p:nvSpPr>
          <p:spPr>
            <a:xfrm flipH="1">
              <a:off x="7056360" y="4457160"/>
              <a:ext cx="274680" cy="860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2" name="Line 18"/>
            <p:cNvSpPr/>
            <p:nvPr/>
          </p:nvSpPr>
          <p:spPr>
            <a:xfrm>
              <a:off x="7612200" y="4470480"/>
              <a:ext cx="30132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3" name="Line 19"/>
            <p:cNvSpPr/>
            <p:nvPr/>
          </p:nvSpPr>
          <p:spPr>
            <a:xfrm>
              <a:off x="6373440" y="27486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4" name="Line 20"/>
            <p:cNvSpPr/>
            <p:nvPr/>
          </p:nvSpPr>
          <p:spPr>
            <a:xfrm flipH="1">
              <a:off x="6134400" y="28015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5" name="CustomShape 21"/>
            <p:cNvSpPr/>
            <p:nvPr/>
          </p:nvSpPr>
          <p:spPr>
            <a:xfrm>
              <a:off x="5483520" y="534636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96" name="CustomShape 22"/>
            <p:cNvSpPr/>
            <p:nvPr/>
          </p:nvSpPr>
          <p:spPr>
            <a:xfrm>
              <a:off x="3453480" y="534168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97" name="Line 23"/>
            <p:cNvSpPr/>
            <p:nvPr/>
          </p:nvSpPr>
          <p:spPr>
            <a:xfrm flipH="1">
              <a:off x="3989160" y="43848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8" name="Line 24"/>
            <p:cNvSpPr/>
            <p:nvPr/>
          </p:nvSpPr>
          <p:spPr>
            <a:xfrm>
              <a:off x="5087520" y="4399560"/>
              <a:ext cx="629280" cy="93168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9" name="CustomShape 25"/>
            <p:cNvSpPr/>
            <p:nvPr/>
          </p:nvSpPr>
          <p:spPr>
            <a:xfrm>
              <a:off x="4471200" y="53416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00" name="Line 26"/>
            <p:cNvSpPr/>
            <p:nvPr/>
          </p:nvSpPr>
          <p:spPr>
            <a:xfrm>
              <a:off x="4839480" y="4483800"/>
              <a:ext cx="6840" cy="834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1" name="CustomShape 27"/>
            <p:cNvSpPr/>
            <p:nvPr/>
          </p:nvSpPr>
          <p:spPr>
            <a:xfrm>
              <a:off x="5762880" y="37184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02" name="CustomShape 28"/>
            <p:cNvSpPr/>
            <p:nvPr/>
          </p:nvSpPr>
          <p:spPr>
            <a:xfrm>
              <a:off x="7086600" y="3723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1703" name="Group 29"/>
            <p:cNvGrpSpPr/>
            <p:nvPr/>
          </p:nvGrpSpPr>
          <p:grpSpPr>
            <a:xfrm>
              <a:off x="5837760" y="2106000"/>
              <a:ext cx="641160" cy="609840"/>
              <a:chOff x="5837760" y="2106000"/>
              <a:chExt cx="641160" cy="609840"/>
            </a:xfrm>
          </p:grpSpPr>
          <p:sp>
            <p:nvSpPr>
              <p:cNvPr id="1704" name="Line 30"/>
              <p:cNvSpPr/>
              <p:nvPr/>
            </p:nvSpPr>
            <p:spPr>
              <a:xfrm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5" name="Line 31"/>
              <p:cNvSpPr/>
              <p:nvPr/>
            </p:nvSpPr>
            <p:spPr>
              <a:xfrm flipH="1"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706" name="Group 32"/>
            <p:cNvGrpSpPr/>
            <p:nvPr/>
          </p:nvGrpSpPr>
          <p:grpSpPr>
            <a:xfrm>
              <a:off x="4543560" y="3801960"/>
              <a:ext cx="641160" cy="609480"/>
              <a:chOff x="4543560" y="3801960"/>
              <a:chExt cx="641160" cy="609480"/>
            </a:xfrm>
          </p:grpSpPr>
          <p:sp>
            <p:nvSpPr>
              <p:cNvPr id="1707" name="Line 33"/>
              <p:cNvSpPr/>
              <p:nvPr/>
            </p:nvSpPr>
            <p:spPr>
              <a:xfrm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8" name="Line 34"/>
              <p:cNvSpPr/>
              <p:nvPr/>
            </p:nvSpPr>
            <p:spPr>
              <a:xfrm flipH="1"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709" name="Line 35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0" name="CustomShape 36"/>
            <p:cNvSpPr/>
            <p:nvPr/>
          </p:nvSpPr>
          <p:spPr>
            <a:xfrm flipV="1">
              <a:off x="3648960" y="242424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1" name="Line 37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2" name="Line 38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3" name="Line 39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14" name="CustomShape 40"/>
          <p:cNvSpPr/>
          <p:nvPr/>
        </p:nvSpPr>
        <p:spPr>
          <a:xfrm>
            <a:off x="3981600" y="3959280"/>
            <a:ext cx="389160" cy="270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5" name="CustomShape 41"/>
          <p:cNvSpPr/>
          <p:nvPr/>
        </p:nvSpPr>
        <p:spPr>
          <a:xfrm>
            <a:off x="8334360" y="3200400"/>
            <a:ext cx="2711520" cy="1035720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the second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12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FD89E68-C5E3-4EAA-8CB4-12AA1C0F9645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717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718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9)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719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720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1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22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1723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4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25" name="CustomShape 10"/>
          <p:cNvSpPr/>
          <p:nvPr/>
        </p:nvSpPr>
        <p:spPr>
          <a:xfrm>
            <a:off x="8404560" y="1356840"/>
            <a:ext cx="2565360" cy="1443600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all children of the current node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726" name="Group 11"/>
          <p:cNvGrpSpPr/>
          <p:nvPr/>
        </p:nvGrpSpPr>
        <p:grpSpPr>
          <a:xfrm>
            <a:off x="3453480" y="2057400"/>
            <a:ext cx="4901040" cy="4037040"/>
            <a:chOff x="3453480" y="2057400"/>
            <a:chExt cx="4901040" cy="4037040"/>
          </a:xfrm>
        </p:grpSpPr>
        <p:sp>
          <p:nvSpPr>
            <p:cNvPr id="1727" name="Line 12"/>
            <p:cNvSpPr/>
            <p:nvPr/>
          </p:nvSpPr>
          <p:spPr>
            <a:xfrm flipH="1">
              <a:off x="5054040" y="27360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8" name="CustomShape 13"/>
            <p:cNvSpPr/>
            <p:nvPr/>
          </p:nvSpPr>
          <p:spPr>
            <a:xfrm>
              <a:off x="5760720" y="20574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29" name="CustomShape 14"/>
            <p:cNvSpPr/>
            <p:nvPr/>
          </p:nvSpPr>
          <p:spPr>
            <a:xfrm>
              <a:off x="4472640" y="371844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30" name="CustomShape 15"/>
            <p:cNvSpPr/>
            <p:nvPr/>
          </p:nvSpPr>
          <p:spPr>
            <a:xfrm>
              <a:off x="6571800" y="531360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31" name="CustomShape 16"/>
            <p:cNvSpPr/>
            <p:nvPr/>
          </p:nvSpPr>
          <p:spPr>
            <a:xfrm>
              <a:off x="7584840" y="5315040"/>
              <a:ext cx="76968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32" name="Line 17"/>
            <p:cNvSpPr/>
            <p:nvPr/>
          </p:nvSpPr>
          <p:spPr>
            <a:xfrm flipH="1">
              <a:off x="7056360" y="4457160"/>
              <a:ext cx="274680" cy="860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3" name="Line 18"/>
            <p:cNvSpPr/>
            <p:nvPr/>
          </p:nvSpPr>
          <p:spPr>
            <a:xfrm>
              <a:off x="7612200" y="4470480"/>
              <a:ext cx="30132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4" name="Line 19"/>
            <p:cNvSpPr/>
            <p:nvPr/>
          </p:nvSpPr>
          <p:spPr>
            <a:xfrm>
              <a:off x="6373440" y="27486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5" name="Line 20"/>
            <p:cNvSpPr/>
            <p:nvPr/>
          </p:nvSpPr>
          <p:spPr>
            <a:xfrm flipH="1">
              <a:off x="6134400" y="28015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6" name="CustomShape 21"/>
            <p:cNvSpPr/>
            <p:nvPr/>
          </p:nvSpPr>
          <p:spPr>
            <a:xfrm>
              <a:off x="5483520" y="534636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37" name="CustomShape 22"/>
            <p:cNvSpPr/>
            <p:nvPr/>
          </p:nvSpPr>
          <p:spPr>
            <a:xfrm>
              <a:off x="3453480" y="534168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38" name="Line 23"/>
            <p:cNvSpPr/>
            <p:nvPr/>
          </p:nvSpPr>
          <p:spPr>
            <a:xfrm flipH="1">
              <a:off x="3989160" y="43848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9" name="Line 24"/>
            <p:cNvSpPr/>
            <p:nvPr/>
          </p:nvSpPr>
          <p:spPr>
            <a:xfrm>
              <a:off x="5087520" y="4399560"/>
              <a:ext cx="658080" cy="95256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0" name="CustomShape 25"/>
            <p:cNvSpPr/>
            <p:nvPr/>
          </p:nvSpPr>
          <p:spPr>
            <a:xfrm>
              <a:off x="4471200" y="53416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41" name="Line 26"/>
            <p:cNvSpPr/>
            <p:nvPr/>
          </p:nvSpPr>
          <p:spPr>
            <a:xfrm>
              <a:off x="4839480" y="44838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2" name="CustomShape 27"/>
            <p:cNvSpPr/>
            <p:nvPr/>
          </p:nvSpPr>
          <p:spPr>
            <a:xfrm>
              <a:off x="5762880" y="37184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43" name="CustomShape 28"/>
            <p:cNvSpPr/>
            <p:nvPr/>
          </p:nvSpPr>
          <p:spPr>
            <a:xfrm>
              <a:off x="7086600" y="3723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1744" name="Group 29"/>
            <p:cNvGrpSpPr/>
            <p:nvPr/>
          </p:nvGrpSpPr>
          <p:grpSpPr>
            <a:xfrm>
              <a:off x="5837760" y="2106000"/>
              <a:ext cx="641160" cy="609840"/>
              <a:chOff x="5837760" y="2106000"/>
              <a:chExt cx="641160" cy="609840"/>
            </a:xfrm>
          </p:grpSpPr>
          <p:sp>
            <p:nvSpPr>
              <p:cNvPr id="1745" name="Line 30"/>
              <p:cNvSpPr/>
              <p:nvPr/>
            </p:nvSpPr>
            <p:spPr>
              <a:xfrm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46" name="Line 31"/>
              <p:cNvSpPr/>
              <p:nvPr/>
            </p:nvSpPr>
            <p:spPr>
              <a:xfrm flipH="1"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747" name="Group 32"/>
            <p:cNvGrpSpPr/>
            <p:nvPr/>
          </p:nvGrpSpPr>
          <p:grpSpPr>
            <a:xfrm>
              <a:off x="4543560" y="3801960"/>
              <a:ext cx="641160" cy="609480"/>
              <a:chOff x="4543560" y="3801960"/>
              <a:chExt cx="641160" cy="609480"/>
            </a:xfrm>
          </p:grpSpPr>
          <p:sp>
            <p:nvSpPr>
              <p:cNvPr id="1748" name="Line 33"/>
              <p:cNvSpPr/>
              <p:nvPr/>
            </p:nvSpPr>
            <p:spPr>
              <a:xfrm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49" name="Line 34"/>
              <p:cNvSpPr/>
              <p:nvPr/>
            </p:nvSpPr>
            <p:spPr>
              <a:xfrm flipH="1"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750" name="Line 35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1" name="CustomShape 36"/>
            <p:cNvSpPr/>
            <p:nvPr/>
          </p:nvSpPr>
          <p:spPr>
            <a:xfrm flipV="1">
              <a:off x="3648960" y="242424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2" name="Line 37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3" name="Line 38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4" name="Line 39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55" name="CustomShape 40"/>
          <p:cNvSpPr/>
          <p:nvPr/>
        </p:nvSpPr>
        <p:spPr>
          <a:xfrm>
            <a:off x="3981600" y="3959280"/>
            <a:ext cx="389160" cy="270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6" name="CustomShape 41"/>
          <p:cNvSpPr/>
          <p:nvPr/>
        </p:nvSpPr>
        <p:spPr>
          <a:xfrm>
            <a:off x="8410680" y="3200400"/>
            <a:ext cx="2559240" cy="1035720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the third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31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DCFCED8-D597-4DEC-B6E8-40EB0EF85A79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758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759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10)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760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761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2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63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1764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5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6" name="CustomShape 10"/>
          <p:cNvSpPr/>
          <p:nvPr/>
        </p:nvSpPr>
        <p:spPr>
          <a:xfrm>
            <a:off x="8404560" y="1356840"/>
            <a:ext cx="2565360" cy="1443600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Child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21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already visited </a:t>
            </a:r>
            <a:r>
              <a:rPr b="0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skip it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767" name="Group 11"/>
          <p:cNvGrpSpPr/>
          <p:nvPr/>
        </p:nvGrpSpPr>
        <p:grpSpPr>
          <a:xfrm>
            <a:off x="3453480" y="2057400"/>
            <a:ext cx="4901040" cy="4037040"/>
            <a:chOff x="3453480" y="2057400"/>
            <a:chExt cx="4901040" cy="4037040"/>
          </a:xfrm>
        </p:grpSpPr>
        <p:sp>
          <p:nvSpPr>
            <p:cNvPr id="1768" name="Line 12"/>
            <p:cNvSpPr/>
            <p:nvPr/>
          </p:nvSpPr>
          <p:spPr>
            <a:xfrm flipH="1">
              <a:off x="5054040" y="27360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9" name="CustomShape 13"/>
            <p:cNvSpPr/>
            <p:nvPr/>
          </p:nvSpPr>
          <p:spPr>
            <a:xfrm>
              <a:off x="5760720" y="20574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70" name="CustomShape 14"/>
            <p:cNvSpPr/>
            <p:nvPr/>
          </p:nvSpPr>
          <p:spPr>
            <a:xfrm>
              <a:off x="4472640" y="371844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71" name="CustomShape 15"/>
            <p:cNvSpPr/>
            <p:nvPr/>
          </p:nvSpPr>
          <p:spPr>
            <a:xfrm>
              <a:off x="6571800" y="531360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72" name="CustomShape 16"/>
            <p:cNvSpPr/>
            <p:nvPr/>
          </p:nvSpPr>
          <p:spPr>
            <a:xfrm>
              <a:off x="7584840" y="5315040"/>
              <a:ext cx="76968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73" name="Line 17"/>
            <p:cNvSpPr/>
            <p:nvPr/>
          </p:nvSpPr>
          <p:spPr>
            <a:xfrm flipH="1">
              <a:off x="7056360" y="4457160"/>
              <a:ext cx="274680" cy="860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4" name="Line 18"/>
            <p:cNvSpPr/>
            <p:nvPr/>
          </p:nvSpPr>
          <p:spPr>
            <a:xfrm>
              <a:off x="7612200" y="4470480"/>
              <a:ext cx="30132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5" name="Line 19"/>
            <p:cNvSpPr/>
            <p:nvPr/>
          </p:nvSpPr>
          <p:spPr>
            <a:xfrm>
              <a:off x="6373440" y="27486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6" name="Line 20"/>
            <p:cNvSpPr/>
            <p:nvPr/>
          </p:nvSpPr>
          <p:spPr>
            <a:xfrm flipH="1">
              <a:off x="6134400" y="28015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7" name="CustomShape 21"/>
            <p:cNvSpPr/>
            <p:nvPr/>
          </p:nvSpPr>
          <p:spPr>
            <a:xfrm>
              <a:off x="5483520" y="534636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78" name="CustomShape 22"/>
            <p:cNvSpPr/>
            <p:nvPr/>
          </p:nvSpPr>
          <p:spPr>
            <a:xfrm>
              <a:off x="3453480" y="534168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79" name="Line 23"/>
            <p:cNvSpPr/>
            <p:nvPr/>
          </p:nvSpPr>
          <p:spPr>
            <a:xfrm flipH="1">
              <a:off x="3989160" y="43848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0" name="Line 24"/>
            <p:cNvSpPr/>
            <p:nvPr/>
          </p:nvSpPr>
          <p:spPr>
            <a:xfrm>
              <a:off x="5087520" y="4399560"/>
              <a:ext cx="658080" cy="9525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1" name="CustomShape 25"/>
            <p:cNvSpPr/>
            <p:nvPr/>
          </p:nvSpPr>
          <p:spPr>
            <a:xfrm>
              <a:off x="4471200" y="53416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82" name="Line 26"/>
            <p:cNvSpPr/>
            <p:nvPr/>
          </p:nvSpPr>
          <p:spPr>
            <a:xfrm>
              <a:off x="4839480" y="44838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3" name="CustomShape 27"/>
            <p:cNvSpPr/>
            <p:nvPr/>
          </p:nvSpPr>
          <p:spPr>
            <a:xfrm>
              <a:off x="5762880" y="37184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784" name="CustomShape 28"/>
            <p:cNvSpPr/>
            <p:nvPr/>
          </p:nvSpPr>
          <p:spPr>
            <a:xfrm>
              <a:off x="7086600" y="3723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1785" name="Group 29"/>
            <p:cNvGrpSpPr/>
            <p:nvPr/>
          </p:nvGrpSpPr>
          <p:grpSpPr>
            <a:xfrm>
              <a:off x="5837760" y="2106000"/>
              <a:ext cx="641160" cy="609840"/>
              <a:chOff x="5837760" y="2106000"/>
              <a:chExt cx="641160" cy="609840"/>
            </a:xfrm>
          </p:grpSpPr>
          <p:sp>
            <p:nvSpPr>
              <p:cNvPr id="1786" name="Line 30"/>
              <p:cNvSpPr/>
              <p:nvPr/>
            </p:nvSpPr>
            <p:spPr>
              <a:xfrm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87" name="Line 31"/>
              <p:cNvSpPr/>
              <p:nvPr/>
            </p:nvSpPr>
            <p:spPr>
              <a:xfrm flipH="1"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788" name="Group 32"/>
            <p:cNvGrpSpPr/>
            <p:nvPr/>
          </p:nvGrpSpPr>
          <p:grpSpPr>
            <a:xfrm>
              <a:off x="4543560" y="3801960"/>
              <a:ext cx="641160" cy="609480"/>
              <a:chOff x="4543560" y="3801960"/>
              <a:chExt cx="641160" cy="609480"/>
            </a:xfrm>
          </p:grpSpPr>
          <p:sp>
            <p:nvSpPr>
              <p:cNvPr id="1789" name="Line 33"/>
              <p:cNvSpPr/>
              <p:nvPr/>
            </p:nvSpPr>
            <p:spPr>
              <a:xfrm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90" name="Line 34"/>
              <p:cNvSpPr/>
              <p:nvPr/>
            </p:nvSpPr>
            <p:spPr>
              <a:xfrm flipH="1"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791" name="Line 35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2" name="CustomShape 36"/>
            <p:cNvSpPr/>
            <p:nvPr/>
          </p:nvSpPr>
          <p:spPr>
            <a:xfrm flipV="1">
              <a:off x="3648960" y="242424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3" name="Line 37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4" name="Line 38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5" name="Line 39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96" name="CustomShape 40"/>
          <p:cNvSpPr/>
          <p:nvPr/>
        </p:nvSpPr>
        <p:spPr>
          <a:xfrm>
            <a:off x="3981600" y="3959280"/>
            <a:ext cx="389160" cy="270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3F62C02-353D-41DD-BFE4-96A373E222CE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798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799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11)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800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801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2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803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1804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5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806" name="Group 10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1807" name="Line 11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8" name="Line 12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09" name="CustomShape 13"/>
          <p:cNvSpPr/>
          <p:nvPr/>
        </p:nvSpPr>
        <p:spPr>
          <a:xfrm>
            <a:off x="8178480" y="1356840"/>
            <a:ext cx="2970360" cy="1443600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Remove from the queue the next node and print it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10" name="Line 14"/>
          <p:cNvSpPr/>
          <p:nvPr/>
        </p:nvSpPr>
        <p:spPr>
          <a:xfrm flipV="1">
            <a:off x="5923080" y="4476240"/>
            <a:ext cx="146160" cy="8438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11" name="Group 15"/>
          <p:cNvGrpSpPr/>
          <p:nvPr/>
        </p:nvGrpSpPr>
        <p:grpSpPr>
          <a:xfrm>
            <a:off x="3453480" y="2057400"/>
            <a:ext cx="4901040" cy="4037040"/>
            <a:chOff x="3453480" y="2057400"/>
            <a:chExt cx="4901040" cy="4037040"/>
          </a:xfrm>
        </p:grpSpPr>
        <p:sp>
          <p:nvSpPr>
            <p:cNvPr id="1812" name="Line 16"/>
            <p:cNvSpPr/>
            <p:nvPr/>
          </p:nvSpPr>
          <p:spPr>
            <a:xfrm flipH="1">
              <a:off x="5054040" y="27360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3" name="CustomShape 17"/>
            <p:cNvSpPr/>
            <p:nvPr/>
          </p:nvSpPr>
          <p:spPr>
            <a:xfrm>
              <a:off x="5760720" y="20574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814" name="CustomShape 18"/>
            <p:cNvSpPr/>
            <p:nvPr/>
          </p:nvSpPr>
          <p:spPr>
            <a:xfrm>
              <a:off x="4472640" y="371844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815" name="CustomShape 19"/>
            <p:cNvSpPr/>
            <p:nvPr/>
          </p:nvSpPr>
          <p:spPr>
            <a:xfrm>
              <a:off x="6571800" y="531360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816" name="CustomShape 20"/>
            <p:cNvSpPr/>
            <p:nvPr/>
          </p:nvSpPr>
          <p:spPr>
            <a:xfrm>
              <a:off x="7584840" y="5315040"/>
              <a:ext cx="76968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817" name="Line 21"/>
            <p:cNvSpPr/>
            <p:nvPr/>
          </p:nvSpPr>
          <p:spPr>
            <a:xfrm flipH="1">
              <a:off x="7056360" y="4457160"/>
              <a:ext cx="274680" cy="860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8" name="Line 22"/>
            <p:cNvSpPr/>
            <p:nvPr/>
          </p:nvSpPr>
          <p:spPr>
            <a:xfrm>
              <a:off x="7612200" y="4470480"/>
              <a:ext cx="30132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9" name="Line 23"/>
            <p:cNvSpPr/>
            <p:nvPr/>
          </p:nvSpPr>
          <p:spPr>
            <a:xfrm>
              <a:off x="6373440" y="27486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0" name="Line 24"/>
            <p:cNvSpPr/>
            <p:nvPr/>
          </p:nvSpPr>
          <p:spPr>
            <a:xfrm flipH="1">
              <a:off x="6134400" y="28015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1" name="CustomShape 25"/>
            <p:cNvSpPr/>
            <p:nvPr/>
          </p:nvSpPr>
          <p:spPr>
            <a:xfrm>
              <a:off x="5483520" y="534636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822" name="CustomShape 26"/>
            <p:cNvSpPr/>
            <p:nvPr/>
          </p:nvSpPr>
          <p:spPr>
            <a:xfrm>
              <a:off x="3453480" y="534168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823" name="Line 27"/>
            <p:cNvSpPr/>
            <p:nvPr/>
          </p:nvSpPr>
          <p:spPr>
            <a:xfrm flipH="1">
              <a:off x="3989160" y="43848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4" name="Line 28"/>
            <p:cNvSpPr/>
            <p:nvPr/>
          </p:nvSpPr>
          <p:spPr>
            <a:xfrm>
              <a:off x="5087520" y="4399560"/>
              <a:ext cx="658080" cy="9525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5" name="CustomShape 29"/>
            <p:cNvSpPr/>
            <p:nvPr/>
          </p:nvSpPr>
          <p:spPr>
            <a:xfrm>
              <a:off x="4471200" y="53416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826" name="Line 30"/>
            <p:cNvSpPr/>
            <p:nvPr/>
          </p:nvSpPr>
          <p:spPr>
            <a:xfrm>
              <a:off x="4839480" y="44838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7" name="CustomShape 31"/>
            <p:cNvSpPr/>
            <p:nvPr/>
          </p:nvSpPr>
          <p:spPr>
            <a:xfrm>
              <a:off x="5762880" y="37184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828" name="CustomShape 32"/>
            <p:cNvSpPr/>
            <p:nvPr/>
          </p:nvSpPr>
          <p:spPr>
            <a:xfrm>
              <a:off x="7086600" y="3723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829" name="Line 33"/>
            <p:cNvSpPr/>
            <p:nvPr/>
          </p:nvSpPr>
          <p:spPr>
            <a:xfrm>
              <a:off x="5837760" y="210600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0" name="Line 34"/>
            <p:cNvSpPr/>
            <p:nvPr/>
          </p:nvSpPr>
          <p:spPr>
            <a:xfrm flipH="1">
              <a:off x="5837760" y="210600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1" name="Line 35"/>
            <p:cNvSpPr/>
            <p:nvPr/>
          </p:nvSpPr>
          <p:spPr>
            <a:xfrm>
              <a:off x="4543560" y="38019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2" name="Line 36"/>
            <p:cNvSpPr/>
            <p:nvPr/>
          </p:nvSpPr>
          <p:spPr>
            <a:xfrm flipH="1">
              <a:off x="4543560" y="38019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3" name="Line 37"/>
            <p:cNvSpPr/>
            <p:nvPr/>
          </p:nvSpPr>
          <p:spPr>
            <a:xfrm>
              <a:off x="5824800" y="380268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4" name="Line 38"/>
            <p:cNvSpPr/>
            <p:nvPr/>
          </p:nvSpPr>
          <p:spPr>
            <a:xfrm flipH="1">
              <a:off x="5824800" y="380268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5" name="Line 39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6" name="CustomShape 40"/>
            <p:cNvSpPr/>
            <p:nvPr/>
          </p:nvSpPr>
          <p:spPr>
            <a:xfrm flipV="1">
              <a:off x="3648960" y="242424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7" name="Line 41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8" name="Line 42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39" name="CustomShape 43"/>
          <p:cNvSpPr/>
          <p:nvPr/>
        </p:nvSpPr>
        <p:spPr>
          <a:xfrm rot="2311800">
            <a:off x="5394240" y="3485520"/>
            <a:ext cx="389160" cy="270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0" name="CustomShape 44"/>
          <p:cNvSpPr/>
          <p:nvPr/>
        </p:nvSpPr>
        <p:spPr>
          <a:xfrm>
            <a:off x="8486640" y="3308400"/>
            <a:ext cx="2406960" cy="576360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Line 1"/>
          <p:cNvSpPr/>
          <p:nvPr/>
        </p:nvSpPr>
        <p:spPr>
          <a:xfrm>
            <a:off x="6541920" y="4092840"/>
            <a:ext cx="544680" cy="0"/>
          </a:xfrm>
          <a:prstGeom prst="line">
            <a:avLst/>
          </a:prstGeom>
          <a:ln w="6984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42" name="CustomShape 2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5AEABA5-4CB8-4836-82DA-7E13C0251A06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843" name="CustomShape 3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844" name="CustomShape 4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12)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845" name="Group 5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846" name="Line 6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47" name="Line 7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848" name="Group 8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1849" name="Line 9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50" name="Line 10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851" name="Group 11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1852" name="Line 12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53" name="Line 13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54" name="Line 14"/>
          <p:cNvSpPr/>
          <p:nvPr/>
        </p:nvSpPr>
        <p:spPr>
          <a:xfrm flipH="1">
            <a:off x="5054040" y="2736000"/>
            <a:ext cx="864000" cy="102960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5" name="CustomShape 15"/>
          <p:cNvSpPr/>
          <p:nvPr/>
        </p:nvSpPr>
        <p:spPr>
          <a:xfrm>
            <a:off x="5760720" y="2057400"/>
            <a:ext cx="766800" cy="74808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56" name="CustomShape 16"/>
          <p:cNvSpPr/>
          <p:nvPr/>
        </p:nvSpPr>
        <p:spPr>
          <a:xfrm>
            <a:off x="4472640" y="3718440"/>
            <a:ext cx="765360" cy="74808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19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57" name="CustomShape 17"/>
          <p:cNvSpPr/>
          <p:nvPr/>
        </p:nvSpPr>
        <p:spPr>
          <a:xfrm>
            <a:off x="6571800" y="5313600"/>
            <a:ext cx="766800" cy="74808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23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58" name="CustomShape 18"/>
          <p:cNvSpPr/>
          <p:nvPr/>
        </p:nvSpPr>
        <p:spPr>
          <a:xfrm>
            <a:off x="7584840" y="5315040"/>
            <a:ext cx="769680" cy="74808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6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59" name="Line 19"/>
          <p:cNvSpPr/>
          <p:nvPr/>
        </p:nvSpPr>
        <p:spPr>
          <a:xfrm flipH="1">
            <a:off x="7056360" y="4457160"/>
            <a:ext cx="274680" cy="86076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0" name="Line 20"/>
          <p:cNvSpPr/>
          <p:nvPr/>
        </p:nvSpPr>
        <p:spPr>
          <a:xfrm>
            <a:off x="7612200" y="4470480"/>
            <a:ext cx="301320" cy="83412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1" name="Line 21"/>
          <p:cNvSpPr/>
          <p:nvPr/>
        </p:nvSpPr>
        <p:spPr>
          <a:xfrm>
            <a:off x="6373440" y="2748600"/>
            <a:ext cx="877320" cy="102960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2" name="Line 22"/>
          <p:cNvSpPr/>
          <p:nvPr/>
        </p:nvSpPr>
        <p:spPr>
          <a:xfrm flipH="1">
            <a:off x="6134400" y="2801520"/>
            <a:ext cx="11160" cy="88992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3" name="CustomShape 23"/>
          <p:cNvSpPr/>
          <p:nvPr/>
        </p:nvSpPr>
        <p:spPr>
          <a:xfrm>
            <a:off x="5483520" y="5346360"/>
            <a:ext cx="766800" cy="74808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31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64" name="CustomShape 24"/>
          <p:cNvSpPr/>
          <p:nvPr/>
        </p:nvSpPr>
        <p:spPr>
          <a:xfrm>
            <a:off x="3453480" y="5341680"/>
            <a:ext cx="765360" cy="74808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65" name="Line 25"/>
          <p:cNvSpPr/>
          <p:nvPr/>
        </p:nvSpPr>
        <p:spPr>
          <a:xfrm flipH="1">
            <a:off x="3989160" y="4384800"/>
            <a:ext cx="606600" cy="97308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6" name="Line 26"/>
          <p:cNvSpPr/>
          <p:nvPr/>
        </p:nvSpPr>
        <p:spPr>
          <a:xfrm>
            <a:off x="5087520" y="4399560"/>
            <a:ext cx="658080" cy="95256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7" name="CustomShape 27"/>
          <p:cNvSpPr/>
          <p:nvPr/>
        </p:nvSpPr>
        <p:spPr>
          <a:xfrm>
            <a:off x="4471200" y="5341680"/>
            <a:ext cx="766800" cy="74808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12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68" name="Line 28"/>
          <p:cNvSpPr/>
          <p:nvPr/>
        </p:nvSpPr>
        <p:spPr>
          <a:xfrm>
            <a:off x="4839480" y="4483800"/>
            <a:ext cx="6840" cy="83412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9" name="CustomShape 29"/>
          <p:cNvSpPr/>
          <p:nvPr/>
        </p:nvSpPr>
        <p:spPr>
          <a:xfrm>
            <a:off x="5762880" y="3718440"/>
            <a:ext cx="766800" cy="74808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21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70" name="CustomShape 30"/>
          <p:cNvSpPr/>
          <p:nvPr/>
        </p:nvSpPr>
        <p:spPr>
          <a:xfrm>
            <a:off x="7086600" y="3723120"/>
            <a:ext cx="766800" cy="74808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14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71" name="Line 31"/>
          <p:cNvSpPr/>
          <p:nvPr/>
        </p:nvSpPr>
        <p:spPr>
          <a:xfrm>
            <a:off x="5837760" y="2106000"/>
            <a:ext cx="641160" cy="609840"/>
          </a:xfrm>
          <a:prstGeom prst="line">
            <a:avLst/>
          </a:prstGeom>
          <a:ln w="76320">
            <a:solidFill>
              <a:srgbClr val="ff2f1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2" name="Line 32"/>
          <p:cNvSpPr/>
          <p:nvPr/>
        </p:nvSpPr>
        <p:spPr>
          <a:xfrm flipH="1">
            <a:off x="5837760" y="2106000"/>
            <a:ext cx="641160" cy="609840"/>
          </a:xfrm>
          <a:prstGeom prst="line">
            <a:avLst/>
          </a:prstGeom>
          <a:ln w="76320">
            <a:solidFill>
              <a:srgbClr val="ff2f1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3" name="Line 33"/>
          <p:cNvSpPr/>
          <p:nvPr/>
        </p:nvSpPr>
        <p:spPr>
          <a:xfrm>
            <a:off x="4543560" y="3801960"/>
            <a:ext cx="641160" cy="609480"/>
          </a:xfrm>
          <a:prstGeom prst="line">
            <a:avLst/>
          </a:prstGeom>
          <a:ln w="76320">
            <a:solidFill>
              <a:srgbClr val="ff2f1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4" name="Line 34"/>
          <p:cNvSpPr/>
          <p:nvPr/>
        </p:nvSpPr>
        <p:spPr>
          <a:xfrm flipH="1">
            <a:off x="4543560" y="3801960"/>
            <a:ext cx="641160" cy="609480"/>
          </a:xfrm>
          <a:prstGeom prst="line">
            <a:avLst/>
          </a:prstGeom>
          <a:ln w="76320">
            <a:solidFill>
              <a:srgbClr val="ff2f1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5" name="Line 35"/>
          <p:cNvSpPr/>
          <p:nvPr/>
        </p:nvSpPr>
        <p:spPr>
          <a:xfrm>
            <a:off x="5824800" y="3802680"/>
            <a:ext cx="641520" cy="609480"/>
          </a:xfrm>
          <a:prstGeom prst="line">
            <a:avLst/>
          </a:prstGeom>
          <a:ln w="76320">
            <a:solidFill>
              <a:srgbClr val="ff2f1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6" name="Line 36"/>
          <p:cNvSpPr/>
          <p:nvPr/>
        </p:nvSpPr>
        <p:spPr>
          <a:xfrm flipH="1">
            <a:off x="5824800" y="3802680"/>
            <a:ext cx="641520" cy="609480"/>
          </a:xfrm>
          <a:prstGeom prst="line">
            <a:avLst/>
          </a:prstGeom>
          <a:ln w="76320">
            <a:solidFill>
              <a:srgbClr val="ff2f1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7" name="Line 37"/>
          <p:cNvSpPr/>
          <p:nvPr/>
        </p:nvSpPr>
        <p:spPr>
          <a:xfrm>
            <a:off x="5274360" y="4068720"/>
            <a:ext cx="467640" cy="2412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8" name="CustomShape 38"/>
          <p:cNvSpPr/>
          <p:nvPr/>
        </p:nvSpPr>
        <p:spPr>
          <a:xfrm flipV="1">
            <a:off x="3648960" y="2424240"/>
            <a:ext cx="2101680" cy="2896920"/>
          </a:xfrm>
          <a:custGeom>
            <a:avLst/>
            <a:gdLst/>
            <a:ahLst/>
            <a:rect l="l" t="t" r="r" b="b"/>
            <a:pathLst>
              <a:path w="2103002" h="2821976">
                <a:moveTo>
                  <a:pt x="123091" y="0"/>
                </a:moveTo>
                <a:cubicBezTo>
                  <a:pt x="-9615" y="158533"/>
                  <a:pt x="-209558" y="1029762"/>
                  <a:pt x="599031" y="2035460"/>
                </a:cubicBezTo>
                <a:cubicBezTo>
                  <a:pt x="1415072" y="2873645"/>
                  <a:pt x="1873338" y="2856171"/>
                  <a:pt x="2103002" y="2798357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9" name="Line 39"/>
          <p:cNvSpPr/>
          <p:nvPr/>
        </p:nvSpPr>
        <p:spPr>
          <a:xfrm flipV="1">
            <a:off x="5923080" y="4476240"/>
            <a:ext cx="146160" cy="8438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0" name="Line 40"/>
          <p:cNvSpPr/>
          <p:nvPr/>
        </p:nvSpPr>
        <p:spPr>
          <a:xfrm flipH="1" flipV="1">
            <a:off x="6313680" y="4450680"/>
            <a:ext cx="461520" cy="88776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1" name="CustomShape 41"/>
          <p:cNvSpPr/>
          <p:nvPr/>
        </p:nvSpPr>
        <p:spPr>
          <a:xfrm>
            <a:off x="8404560" y="1356840"/>
            <a:ext cx="2565360" cy="1443600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Child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14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already visited </a:t>
            </a:r>
            <a:r>
              <a:rPr b="0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skip it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82" name="CustomShape 42"/>
          <p:cNvSpPr/>
          <p:nvPr/>
        </p:nvSpPr>
        <p:spPr>
          <a:xfrm rot="2311800">
            <a:off x="5394240" y="3485520"/>
            <a:ext cx="389160" cy="270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241618D-0B61-4C5A-BB21-D25460FF39DD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Weighted graph</a:t>
            </a:r>
            <a:endParaRPr b="0" lang="en-US" sz="34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Weight (cost) is associated with each edge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Graph Definitions (3)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38" name="Group 4"/>
          <p:cNvGrpSpPr/>
          <p:nvPr/>
        </p:nvGrpSpPr>
        <p:grpSpPr>
          <a:xfrm>
            <a:off x="2436840" y="2638440"/>
            <a:ext cx="7237440" cy="3646800"/>
            <a:chOff x="2436840" y="2638440"/>
            <a:chExt cx="7237440" cy="3646800"/>
          </a:xfrm>
        </p:grpSpPr>
        <p:sp>
          <p:nvSpPr>
            <p:cNvPr id="239" name="CustomShape 5"/>
            <p:cNvSpPr/>
            <p:nvPr/>
          </p:nvSpPr>
          <p:spPr>
            <a:xfrm>
              <a:off x="5945400" y="4686480"/>
              <a:ext cx="605880" cy="5976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G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40" name="CustomShape 6"/>
            <p:cNvSpPr/>
            <p:nvPr/>
          </p:nvSpPr>
          <p:spPr>
            <a:xfrm>
              <a:off x="7273440" y="3467160"/>
              <a:ext cx="673200" cy="5976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J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41" name="CustomShape 7"/>
            <p:cNvSpPr/>
            <p:nvPr/>
          </p:nvSpPr>
          <p:spPr>
            <a:xfrm>
              <a:off x="5775120" y="2791800"/>
              <a:ext cx="638640" cy="5976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F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42" name="CustomShape 8"/>
            <p:cNvSpPr/>
            <p:nvPr/>
          </p:nvSpPr>
          <p:spPr>
            <a:xfrm>
              <a:off x="4082400" y="4428720"/>
              <a:ext cx="605880" cy="5976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D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43" name="CustomShape 9"/>
            <p:cNvSpPr/>
            <p:nvPr/>
          </p:nvSpPr>
          <p:spPr>
            <a:xfrm flipH="1" flipV="1" rot="5400000">
              <a:off x="6519960" y="3920400"/>
              <a:ext cx="794160" cy="906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CustomShape 10"/>
            <p:cNvSpPr/>
            <p:nvPr/>
          </p:nvSpPr>
          <p:spPr>
            <a:xfrm>
              <a:off x="6415200" y="3091320"/>
              <a:ext cx="955440" cy="461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" name="CustomShape 11"/>
            <p:cNvSpPr/>
            <p:nvPr/>
          </p:nvSpPr>
          <p:spPr>
            <a:xfrm flipV="1" rot="16200000">
              <a:off x="5526000" y="3960000"/>
              <a:ext cx="1293840" cy="152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CustomShape 12"/>
            <p:cNvSpPr/>
            <p:nvPr/>
          </p:nvSpPr>
          <p:spPr>
            <a:xfrm>
              <a:off x="4689360" y="4728240"/>
              <a:ext cx="1254600" cy="255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" name="CustomShape 13"/>
            <p:cNvSpPr/>
            <p:nvPr/>
          </p:nvSpPr>
          <p:spPr>
            <a:xfrm rot="5400000">
              <a:off x="4629240" y="3275640"/>
              <a:ext cx="1212120" cy="1266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CustomShape 14"/>
            <p:cNvSpPr/>
            <p:nvPr/>
          </p:nvSpPr>
          <p:spPr>
            <a:xfrm>
              <a:off x="3620520" y="2781360"/>
              <a:ext cx="638640" cy="5976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49" name="CustomShape 15"/>
            <p:cNvSpPr/>
            <p:nvPr/>
          </p:nvSpPr>
          <p:spPr>
            <a:xfrm>
              <a:off x="4260600" y="3080880"/>
              <a:ext cx="1512720" cy="9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" name="CustomShape 16"/>
            <p:cNvSpPr/>
            <p:nvPr/>
          </p:nvSpPr>
          <p:spPr>
            <a:xfrm flipV="1" rot="16200000">
              <a:off x="3489120" y="3831480"/>
              <a:ext cx="1134720" cy="229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" name="CustomShape 17"/>
            <p:cNvSpPr/>
            <p:nvPr/>
          </p:nvSpPr>
          <p:spPr>
            <a:xfrm>
              <a:off x="2999520" y="5600880"/>
              <a:ext cx="638640" cy="5976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E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52" name="CustomShape 18"/>
            <p:cNvSpPr/>
            <p:nvPr/>
          </p:nvSpPr>
          <p:spPr>
            <a:xfrm>
              <a:off x="5095440" y="5676840"/>
              <a:ext cx="638640" cy="5976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C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53" name="CustomShape 19"/>
            <p:cNvSpPr/>
            <p:nvPr/>
          </p:nvSpPr>
          <p:spPr>
            <a:xfrm>
              <a:off x="7055640" y="5666400"/>
              <a:ext cx="629640" cy="618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H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54" name="CustomShape 20"/>
            <p:cNvSpPr/>
            <p:nvPr/>
          </p:nvSpPr>
          <p:spPr>
            <a:xfrm flipH="1" rot="16200000">
              <a:off x="6526080" y="5135400"/>
              <a:ext cx="558000" cy="682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" name="CustomShape 21"/>
            <p:cNvSpPr/>
            <p:nvPr/>
          </p:nvSpPr>
          <p:spPr>
            <a:xfrm rot="10800000">
              <a:off x="3641040" y="5901480"/>
              <a:ext cx="1454400" cy="7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" name="CustomShape 22"/>
            <p:cNvSpPr/>
            <p:nvPr/>
          </p:nvSpPr>
          <p:spPr>
            <a:xfrm>
              <a:off x="2436840" y="4000680"/>
              <a:ext cx="638640" cy="5976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Q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57" name="CustomShape 23"/>
            <p:cNvSpPr/>
            <p:nvPr/>
          </p:nvSpPr>
          <p:spPr>
            <a:xfrm>
              <a:off x="8957880" y="5459040"/>
              <a:ext cx="638640" cy="5976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K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58" name="CustomShape 24"/>
            <p:cNvSpPr/>
            <p:nvPr/>
          </p:nvSpPr>
          <p:spPr>
            <a:xfrm flipH="1" rot="16200000">
              <a:off x="7666560" y="4161240"/>
              <a:ext cx="1566720" cy="1200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" name="CustomShape 25"/>
            <p:cNvSpPr/>
            <p:nvPr/>
          </p:nvSpPr>
          <p:spPr>
            <a:xfrm>
              <a:off x="9035640" y="3173040"/>
              <a:ext cx="638640" cy="5976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N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60" name="CustomShape 26"/>
            <p:cNvSpPr/>
            <p:nvPr/>
          </p:nvSpPr>
          <p:spPr>
            <a:xfrm flipV="1">
              <a:off x="7948080" y="3471120"/>
              <a:ext cx="1086120" cy="292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CustomShape 27"/>
            <p:cNvSpPr/>
            <p:nvPr/>
          </p:nvSpPr>
          <p:spPr>
            <a:xfrm>
              <a:off x="4750920" y="2638440"/>
              <a:ext cx="514800" cy="42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10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62" name="CustomShape 28"/>
            <p:cNvSpPr/>
            <p:nvPr/>
          </p:nvSpPr>
          <p:spPr>
            <a:xfrm>
              <a:off x="6822360" y="2883960"/>
              <a:ext cx="347400" cy="42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4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63" name="CustomShape 29"/>
            <p:cNvSpPr/>
            <p:nvPr/>
          </p:nvSpPr>
          <p:spPr>
            <a:xfrm>
              <a:off x="4139280" y="5477040"/>
              <a:ext cx="514800" cy="42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14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64" name="CustomShape 30"/>
            <p:cNvSpPr/>
            <p:nvPr/>
          </p:nvSpPr>
          <p:spPr>
            <a:xfrm>
              <a:off x="4030560" y="3645720"/>
              <a:ext cx="347400" cy="42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65" name="CustomShape 31"/>
            <p:cNvSpPr/>
            <p:nvPr/>
          </p:nvSpPr>
          <p:spPr>
            <a:xfrm>
              <a:off x="5206680" y="3772080"/>
              <a:ext cx="514800" cy="42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16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66" name="CustomShape 32"/>
            <p:cNvSpPr/>
            <p:nvPr/>
          </p:nvSpPr>
          <p:spPr>
            <a:xfrm>
              <a:off x="5085360" y="4829040"/>
              <a:ext cx="347400" cy="42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9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67" name="CustomShape 33"/>
            <p:cNvSpPr/>
            <p:nvPr/>
          </p:nvSpPr>
          <p:spPr>
            <a:xfrm>
              <a:off x="6165360" y="3743280"/>
              <a:ext cx="347400" cy="42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8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68" name="CustomShape 34"/>
            <p:cNvSpPr/>
            <p:nvPr/>
          </p:nvSpPr>
          <p:spPr>
            <a:xfrm>
              <a:off x="6899760" y="4305240"/>
              <a:ext cx="347400" cy="42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7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69" name="CustomShape 35"/>
            <p:cNvSpPr/>
            <p:nvPr/>
          </p:nvSpPr>
          <p:spPr>
            <a:xfrm>
              <a:off x="8278200" y="3181320"/>
              <a:ext cx="347400" cy="42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5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70" name="CustomShape 36"/>
            <p:cNvSpPr/>
            <p:nvPr/>
          </p:nvSpPr>
          <p:spPr>
            <a:xfrm>
              <a:off x="8418600" y="4371840"/>
              <a:ext cx="514800" cy="42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22</a:t>
              </a:r>
              <a:endParaRPr b="0" lang="en-US" sz="2200" spc="-1" strike="noStrike">
                <a:latin typeface="Arial"/>
              </a:endParaRPr>
            </a:p>
          </p:txBody>
        </p:sp>
      </p:grpSp>
      <p:sp>
        <p:nvSpPr>
          <p:cNvPr id="271" name="CustomShape 37"/>
          <p:cNvSpPr/>
          <p:nvPr/>
        </p:nvSpPr>
        <p:spPr>
          <a:xfrm>
            <a:off x="6729120" y="5086440"/>
            <a:ext cx="3474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onsolas"/>
                <a:ea typeface="DejaVu Sans"/>
              </a:rPr>
              <a:t>3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82C1DC6-161E-476F-8183-E445BE61889A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884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21, 14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885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13)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886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887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8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889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1890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91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892" name="Group 10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1893" name="Line 11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94" name="Line 12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895" name="Group 13"/>
          <p:cNvGrpSpPr/>
          <p:nvPr/>
        </p:nvGrpSpPr>
        <p:grpSpPr>
          <a:xfrm>
            <a:off x="3781080" y="1295280"/>
            <a:ext cx="304560" cy="304920"/>
            <a:chOff x="3781080" y="1295280"/>
            <a:chExt cx="304560" cy="304920"/>
          </a:xfrm>
        </p:grpSpPr>
        <p:sp>
          <p:nvSpPr>
            <p:cNvPr id="1896" name="Line 14"/>
            <p:cNvSpPr/>
            <p:nvPr/>
          </p:nvSpPr>
          <p:spPr>
            <a:xfrm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97" name="Line 15"/>
            <p:cNvSpPr/>
            <p:nvPr/>
          </p:nvSpPr>
          <p:spPr>
            <a:xfrm flipH="1"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98" name="CustomShape 16"/>
          <p:cNvSpPr/>
          <p:nvPr/>
        </p:nvSpPr>
        <p:spPr>
          <a:xfrm>
            <a:off x="8178480" y="1356840"/>
            <a:ext cx="2970360" cy="1443600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Remove from the queue the next node and print it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899" name="Group 17"/>
          <p:cNvGrpSpPr/>
          <p:nvPr/>
        </p:nvGrpSpPr>
        <p:grpSpPr>
          <a:xfrm>
            <a:off x="3453480" y="2057400"/>
            <a:ext cx="4901040" cy="4037040"/>
            <a:chOff x="3453480" y="2057400"/>
            <a:chExt cx="4901040" cy="4037040"/>
          </a:xfrm>
        </p:grpSpPr>
        <p:sp>
          <p:nvSpPr>
            <p:cNvPr id="1900" name="Line 18"/>
            <p:cNvSpPr/>
            <p:nvPr/>
          </p:nvSpPr>
          <p:spPr>
            <a:xfrm flipH="1">
              <a:off x="5054040" y="27360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1" name="CustomShape 19"/>
            <p:cNvSpPr/>
            <p:nvPr/>
          </p:nvSpPr>
          <p:spPr>
            <a:xfrm>
              <a:off x="5760720" y="20574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02" name="CustomShape 20"/>
            <p:cNvSpPr/>
            <p:nvPr/>
          </p:nvSpPr>
          <p:spPr>
            <a:xfrm>
              <a:off x="4472640" y="371844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03" name="CustomShape 21"/>
            <p:cNvSpPr/>
            <p:nvPr/>
          </p:nvSpPr>
          <p:spPr>
            <a:xfrm>
              <a:off x="6571800" y="5313600"/>
              <a:ext cx="76680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04" name="CustomShape 22"/>
            <p:cNvSpPr/>
            <p:nvPr/>
          </p:nvSpPr>
          <p:spPr>
            <a:xfrm>
              <a:off x="7584840" y="5315040"/>
              <a:ext cx="76968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05" name="Line 23"/>
            <p:cNvSpPr/>
            <p:nvPr/>
          </p:nvSpPr>
          <p:spPr>
            <a:xfrm flipH="1">
              <a:off x="7056360" y="4457160"/>
              <a:ext cx="274680" cy="860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6" name="Line 24"/>
            <p:cNvSpPr/>
            <p:nvPr/>
          </p:nvSpPr>
          <p:spPr>
            <a:xfrm>
              <a:off x="7612200" y="4470480"/>
              <a:ext cx="30132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7" name="Line 25"/>
            <p:cNvSpPr/>
            <p:nvPr/>
          </p:nvSpPr>
          <p:spPr>
            <a:xfrm>
              <a:off x="6373440" y="27486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8" name="Line 26"/>
            <p:cNvSpPr/>
            <p:nvPr/>
          </p:nvSpPr>
          <p:spPr>
            <a:xfrm flipH="1">
              <a:off x="6134400" y="28015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9" name="CustomShape 27"/>
            <p:cNvSpPr/>
            <p:nvPr/>
          </p:nvSpPr>
          <p:spPr>
            <a:xfrm>
              <a:off x="5483520" y="534636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10" name="CustomShape 28"/>
            <p:cNvSpPr/>
            <p:nvPr/>
          </p:nvSpPr>
          <p:spPr>
            <a:xfrm>
              <a:off x="3453480" y="534168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11" name="Line 29"/>
            <p:cNvSpPr/>
            <p:nvPr/>
          </p:nvSpPr>
          <p:spPr>
            <a:xfrm flipH="1">
              <a:off x="3989160" y="43848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2" name="Line 30"/>
            <p:cNvSpPr/>
            <p:nvPr/>
          </p:nvSpPr>
          <p:spPr>
            <a:xfrm>
              <a:off x="5087520" y="4399560"/>
              <a:ext cx="658080" cy="9525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3" name="CustomShape 31"/>
            <p:cNvSpPr/>
            <p:nvPr/>
          </p:nvSpPr>
          <p:spPr>
            <a:xfrm>
              <a:off x="4471200" y="53416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14" name="Line 32"/>
            <p:cNvSpPr/>
            <p:nvPr/>
          </p:nvSpPr>
          <p:spPr>
            <a:xfrm>
              <a:off x="4839480" y="44838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5" name="CustomShape 33"/>
            <p:cNvSpPr/>
            <p:nvPr/>
          </p:nvSpPr>
          <p:spPr>
            <a:xfrm>
              <a:off x="5762880" y="37184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16" name="CustomShape 34"/>
            <p:cNvSpPr/>
            <p:nvPr/>
          </p:nvSpPr>
          <p:spPr>
            <a:xfrm>
              <a:off x="7086600" y="37231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17" name="Line 35"/>
            <p:cNvSpPr/>
            <p:nvPr/>
          </p:nvSpPr>
          <p:spPr>
            <a:xfrm>
              <a:off x="5837760" y="210600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18" name="Line 36"/>
            <p:cNvSpPr/>
            <p:nvPr/>
          </p:nvSpPr>
          <p:spPr>
            <a:xfrm flipH="1">
              <a:off x="5837760" y="210600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19" name="Line 37"/>
            <p:cNvSpPr/>
            <p:nvPr/>
          </p:nvSpPr>
          <p:spPr>
            <a:xfrm>
              <a:off x="4543560" y="38019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20" name="Line 38"/>
            <p:cNvSpPr/>
            <p:nvPr/>
          </p:nvSpPr>
          <p:spPr>
            <a:xfrm flipH="1">
              <a:off x="4543560" y="38019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21" name="Line 39"/>
            <p:cNvSpPr/>
            <p:nvPr/>
          </p:nvSpPr>
          <p:spPr>
            <a:xfrm>
              <a:off x="5824800" y="380268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22" name="Line 40"/>
            <p:cNvSpPr/>
            <p:nvPr/>
          </p:nvSpPr>
          <p:spPr>
            <a:xfrm flipH="1">
              <a:off x="5824800" y="380268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23" name="Line 41"/>
            <p:cNvSpPr/>
            <p:nvPr/>
          </p:nvSpPr>
          <p:spPr>
            <a:xfrm>
              <a:off x="7166520" y="380448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24" name="Line 42"/>
            <p:cNvSpPr/>
            <p:nvPr/>
          </p:nvSpPr>
          <p:spPr>
            <a:xfrm flipH="1">
              <a:off x="7166520" y="380448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25" name="Line 43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6" name="CustomShape 44"/>
            <p:cNvSpPr/>
            <p:nvPr/>
          </p:nvSpPr>
          <p:spPr>
            <a:xfrm flipV="1">
              <a:off x="3648960" y="242424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7" name="Line 45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8" name="Line 46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9" name="Line 47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30" name="CustomShape 48"/>
          <p:cNvSpPr/>
          <p:nvPr/>
        </p:nvSpPr>
        <p:spPr>
          <a:xfrm>
            <a:off x="8486640" y="3124080"/>
            <a:ext cx="2406960" cy="576360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14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31" name="CustomShape 49"/>
          <p:cNvSpPr/>
          <p:nvPr/>
        </p:nvSpPr>
        <p:spPr>
          <a:xfrm rot="10800000">
            <a:off x="8047440" y="3958200"/>
            <a:ext cx="389160" cy="270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51F2BC5-7373-4A39-BA0D-2AF0C0E277F3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933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31, 23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21, 14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934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14)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935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936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37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938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1939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40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941" name="Group 10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1942" name="Line 11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43" name="Line 12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944" name="Group 13"/>
          <p:cNvGrpSpPr/>
          <p:nvPr/>
        </p:nvGrpSpPr>
        <p:grpSpPr>
          <a:xfrm>
            <a:off x="3781080" y="1295280"/>
            <a:ext cx="304560" cy="304920"/>
            <a:chOff x="3781080" y="1295280"/>
            <a:chExt cx="304560" cy="304920"/>
          </a:xfrm>
        </p:grpSpPr>
        <p:sp>
          <p:nvSpPr>
            <p:cNvPr id="1945" name="Line 14"/>
            <p:cNvSpPr/>
            <p:nvPr/>
          </p:nvSpPr>
          <p:spPr>
            <a:xfrm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46" name="Line 15"/>
            <p:cNvSpPr/>
            <p:nvPr/>
          </p:nvSpPr>
          <p:spPr>
            <a:xfrm flipH="1"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47" name="CustomShape 16"/>
          <p:cNvSpPr/>
          <p:nvPr/>
        </p:nvSpPr>
        <p:spPr>
          <a:xfrm>
            <a:off x="8404560" y="1356840"/>
            <a:ext cx="2565360" cy="1443600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all children of the current node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948" name="Group 17"/>
          <p:cNvGrpSpPr/>
          <p:nvPr/>
        </p:nvGrpSpPr>
        <p:grpSpPr>
          <a:xfrm>
            <a:off x="3453480" y="2059200"/>
            <a:ext cx="4901040" cy="4037040"/>
            <a:chOff x="3453480" y="2059200"/>
            <a:chExt cx="4901040" cy="4037040"/>
          </a:xfrm>
        </p:grpSpPr>
        <p:sp>
          <p:nvSpPr>
            <p:cNvPr id="1949" name="Line 18"/>
            <p:cNvSpPr/>
            <p:nvPr/>
          </p:nvSpPr>
          <p:spPr>
            <a:xfrm flipH="1">
              <a:off x="5054040" y="27378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0" name="CustomShape 19"/>
            <p:cNvSpPr/>
            <p:nvPr/>
          </p:nvSpPr>
          <p:spPr>
            <a:xfrm>
              <a:off x="5760720" y="20592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51" name="CustomShape 20"/>
            <p:cNvSpPr/>
            <p:nvPr/>
          </p:nvSpPr>
          <p:spPr>
            <a:xfrm>
              <a:off x="4472640" y="372024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52" name="CustomShape 21"/>
            <p:cNvSpPr/>
            <p:nvPr/>
          </p:nvSpPr>
          <p:spPr>
            <a:xfrm>
              <a:off x="6571800" y="53154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53" name="CustomShape 22"/>
            <p:cNvSpPr/>
            <p:nvPr/>
          </p:nvSpPr>
          <p:spPr>
            <a:xfrm>
              <a:off x="7584840" y="5316840"/>
              <a:ext cx="769680" cy="748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54" name="Line 23"/>
            <p:cNvSpPr/>
            <p:nvPr/>
          </p:nvSpPr>
          <p:spPr>
            <a:xfrm flipH="1">
              <a:off x="7056360" y="4458960"/>
              <a:ext cx="274680" cy="86076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5" name="Line 24"/>
            <p:cNvSpPr/>
            <p:nvPr/>
          </p:nvSpPr>
          <p:spPr>
            <a:xfrm>
              <a:off x="7612200" y="4472280"/>
              <a:ext cx="301320" cy="83412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6" name="Line 25"/>
            <p:cNvSpPr/>
            <p:nvPr/>
          </p:nvSpPr>
          <p:spPr>
            <a:xfrm>
              <a:off x="6373440" y="27504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7" name="Line 26"/>
            <p:cNvSpPr/>
            <p:nvPr/>
          </p:nvSpPr>
          <p:spPr>
            <a:xfrm flipH="1">
              <a:off x="6134400" y="28033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8" name="CustomShape 27"/>
            <p:cNvSpPr/>
            <p:nvPr/>
          </p:nvSpPr>
          <p:spPr>
            <a:xfrm>
              <a:off x="5483520" y="534816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59" name="CustomShape 28"/>
            <p:cNvSpPr/>
            <p:nvPr/>
          </p:nvSpPr>
          <p:spPr>
            <a:xfrm>
              <a:off x="3453480" y="534348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60" name="Line 29"/>
            <p:cNvSpPr/>
            <p:nvPr/>
          </p:nvSpPr>
          <p:spPr>
            <a:xfrm flipH="1">
              <a:off x="3989160" y="43866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1" name="Line 30"/>
            <p:cNvSpPr/>
            <p:nvPr/>
          </p:nvSpPr>
          <p:spPr>
            <a:xfrm>
              <a:off x="5087520" y="4401360"/>
              <a:ext cx="658080" cy="9525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2" name="CustomShape 31"/>
            <p:cNvSpPr/>
            <p:nvPr/>
          </p:nvSpPr>
          <p:spPr>
            <a:xfrm>
              <a:off x="4471200" y="53434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63" name="Line 32"/>
            <p:cNvSpPr/>
            <p:nvPr/>
          </p:nvSpPr>
          <p:spPr>
            <a:xfrm>
              <a:off x="4839480" y="44856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4" name="CustomShape 33"/>
            <p:cNvSpPr/>
            <p:nvPr/>
          </p:nvSpPr>
          <p:spPr>
            <a:xfrm>
              <a:off x="5762880" y="37202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65" name="CustomShape 34"/>
            <p:cNvSpPr/>
            <p:nvPr/>
          </p:nvSpPr>
          <p:spPr>
            <a:xfrm>
              <a:off x="7086600" y="37249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1966" name="Group 35"/>
            <p:cNvGrpSpPr/>
            <p:nvPr/>
          </p:nvGrpSpPr>
          <p:grpSpPr>
            <a:xfrm>
              <a:off x="5837760" y="2101680"/>
              <a:ext cx="641160" cy="609840"/>
              <a:chOff x="5837760" y="2101680"/>
              <a:chExt cx="641160" cy="609840"/>
            </a:xfrm>
          </p:grpSpPr>
          <p:sp>
            <p:nvSpPr>
              <p:cNvPr id="1967" name="Line 36"/>
              <p:cNvSpPr/>
              <p:nvPr/>
            </p:nvSpPr>
            <p:spPr>
              <a:xfrm>
                <a:off x="5837760" y="210168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68" name="Line 37"/>
              <p:cNvSpPr/>
              <p:nvPr/>
            </p:nvSpPr>
            <p:spPr>
              <a:xfrm flipH="1">
                <a:off x="5837760" y="210168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969" name="Group 38"/>
            <p:cNvGrpSpPr/>
            <p:nvPr/>
          </p:nvGrpSpPr>
          <p:grpSpPr>
            <a:xfrm>
              <a:off x="4543560" y="3797640"/>
              <a:ext cx="641160" cy="609480"/>
              <a:chOff x="4543560" y="3797640"/>
              <a:chExt cx="641160" cy="609480"/>
            </a:xfrm>
          </p:grpSpPr>
          <p:sp>
            <p:nvSpPr>
              <p:cNvPr id="1970" name="Line 39"/>
              <p:cNvSpPr/>
              <p:nvPr/>
            </p:nvSpPr>
            <p:spPr>
              <a:xfrm>
                <a:off x="4543560" y="37976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1" name="Line 40"/>
              <p:cNvSpPr/>
              <p:nvPr/>
            </p:nvSpPr>
            <p:spPr>
              <a:xfrm flipH="1">
                <a:off x="4543560" y="37976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972" name="Group 41"/>
            <p:cNvGrpSpPr/>
            <p:nvPr/>
          </p:nvGrpSpPr>
          <p:grpSpPr>
            <a:xfrm>
              <a:off x="5824440" y="3798360"/>
              <a:ext cx="641880" cy="609480"/>
              <a:chOff x="5824440" y="3798360"/>
              <a:chExt cx="641880" cy="609480"/>
            </a:xfrm>
          </p:grpSpPr>
          <p:sp>
            <p:nvSpPr>
              <p:cNvPr id="1973" name="Line 42"/>
              <p:cNvSpPr/>
              <p:nvPr/>
            </p:nvSpPr>
            <p:spPr>
              <a:xfrm>
                <a:off x="5824440" y="3798360"/>
                <a:ext cx="64188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4" name="Line 43"/>
              <p:cNvSpPr/>
              <p:nvPr/>
            </p:nvSpPr>
            <p:spPr>
              <a:xfrm flipH="1">
                <a:off x="5824440" y="3798360"/>
                <a:ext cx="64152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975" name="Group 44"/>
            <p:cNvGrpSpPr/>
            <p:nvPr/>
          </p:nvGrpSpPr>
          <p:grpSpPr>
            <a:xfrm>
              <a:off x="7166520" y="3800160"/>
              <a:ext cx="641160" cy="609480"/>
              <a:chOff x="7166520" y="3800160"/>
              <a:chExt cx="641160" cy="609480"/>
            </a:xfrm>
          </p:grpSpPr>
          <p:sp>
            <p:nvSpPr>
              <p:cNvPr id="1976" name="Line 45"/>
              <p:cNvSpPr/>
              <p:nvPr/>
            </p:nvSpPr>
            <p:spPr>
              <a:xfrm>
                <a:off x="7166520" y="38001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7" name="Line 46"/>
              <p:cNvSpPr/>
              <p:nvPr/>
            </p:nvSpPr>
            <p:spPr>
              <a:xfrm flipH="1">
                <a:off x="7166520" y="38001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978" name="Line 47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9" name="CustomShape 48"/>
            <p:cNvSpPr/>
            <p:nvPr/>
          </p:nvSpPr>
          <p:spPr>
            <a:xfrm flipV="1">
              <a:off x="3648960" y="242424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0" name="Line 49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1" name="Line 50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2" name="Line 51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83" name="CustomShape 52"/>
          <p:cNvSpPr/>
          <p:nvPr/>
        </p:nvSpPr>
        <p:spPr>
          <a:xfrm rot="10800000">
            <a:off x="8047440" y="3958200"/>
            <a:ext cx="389160" cy="270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4" name="CustomShape 53"/>
          <p:cNvSpPr/>
          <p:nvPr/>
        </p:nvSpPr>
        <p:spPr>
          <a:xfrm>
            <a:off x="8761320" y="3252960"/>
            <a:ext cx="2406960" cy="1027080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the first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23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99C82DE-5DFE-48E8-B94F-D18A24EB2F2A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986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31, 23, 6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21, 14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987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15)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988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1989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90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991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1992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93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994" name="Group 10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1995" name="Line 11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96" name="Line 12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997" name="Group 13"/>
          <p:cNvGrpSpPr/>
          <p:nvPr/>
        </p:nvGrpSpPr>
        <p:grpSpPr>
          <a:xfrm>
            <a:off x="3781080" y="1295280"/>
            <a:ext cx="304560" cy="304920"/>
            <a:chOff x="3781080" y="1295280"/>
            <a:chExt cx="304560" cy="304920"/>
          </a:xfrm>
        </p:grpSpPr>
        <p:sp>
          <p:nvSpPr>
            <p:cNvPr id="1998" name="Line 14"/>
            <p:cNvSpPr/>
            <p:nvPr/>
          </p:nvSpPr>
          <p:spPr>
            <a:xfrm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99" name="Line 15"/>
            <p:cNvSpPr/>
            <p:nvPr/>
          </p:nvSpPr>
          <p:spPr>
            <a:xfrm flipH="1"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00" name="CustomShape 16"/>
          <p:cNvSpPr/>
          <p:nvPr/>
        </p:nvSpPr>
        <p:spPr>
          <a:xfrm>
            <a:off x="8404560" y="1356840"/>
            <a:ext cx="2565360" cy="1443600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all children of the current node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2001" name="Group 17"/>
          <p:cNvGrpSpPr/>
          <p:nvPr/>
        </p:nvGrpSpPr>
        <p:grpSpPr>
          <a:xfrm>
            <a:off x="3453480" y="2059200"/>
            <a:ext cx="4901040" cy="4037040"/>
            <a:chOff x="3453480" y="2059200"/>
            <a:chExt cx="4901040" cy="4037040"/>
          </a:xfrm>
        </p:grpSpPr>
        <p:sp>
          <p:nvSpPr>
            <p:cNvPr id="2002" name="Line 18"/>
            <p:cNvSpPr/>
            <p:nvPr/>
          </p:nvSpPr>
          <p:spPr>
            <a:xfrm flipH="1">
              <a:off x="5054040" y="27378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3" name="CustomShape 19"/>
            <p:cNvSpPr/>
            <p:nvPr/>
          </p:nvSpPr>
          <p:spPr>
            <a:xfrm>
              <a:off x="5760720" y="20592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04" name="CustomShape 20"/>
            <p:cNvSpPr/>
            <p:nvPr/>
          </p:nvSpPr>
          <p:spPr>
            <a:xfrm>
              <a:off x="4472640" y="372024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05" name="CustomShape 21"/>
            <p:cNvSpPr/>
            <p:nvPr/>
          </p:nvSpPr>
          <p:spPr>
            <a:xfrm>
              <a:off x="6571800" y="53154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06" name="CustomShape 22"/>
            <p:cNvSpPr/>
            <p:nvPr/>
          </p:nvSpPr>
          <p:spPr>
            <a:xfrm>
              <a:off x="7584840" y="5316840"/>
              <a:ext cx="76968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07" name="Line 23"/>
            <p:cNvSpPr/>
            <p:nvPr/>
          </p:nvSpPr>
          <p:spPr>
            <a:xfrm flipH="1">
              <a:off x="7056360" y="4458960"/>
              <a:ext cx="274680" cy="860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8" name="Line 24"/>
            <p:cNvSpPr/>
            <p:nvPr/>
          </p:nvSpPr>
          <p:spPr>
            <a:xfrm>
              <a:off x="7612200" y="4472280"/>
              <a:ext cx="301320" cy="83412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9" name="Line 25"/>
            <p:cNvSpPr/>
            <p:nvPr/>
          </p:nvSpPr>
          <p:spPr>
            <a:xfrm>
              <a:off x="6373440" y="27504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0" name="Line 26"/>
            <p:cNvSpPr/>
            <p:nvPr/>
          </p:nvSpPr>
          <p:spPr>
            <a:xfrm flipH="1">
              <a:off x="6134400" y="28033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1" name="CustomShape 27"/>
            <p:cNvSpPr/>
            <p:nvPr/>
          </p:nvSpPr>
          <p:spPr>
            <a:xfrm>
              <a:off x="5483520" y="534816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12" name="CustomShape 28"/>
            <p:cNvSpPr/>
            <p:nvPr/>
          </p:nvSpPr>
          <p:spPr>
            <a:xfrm>
              <a:off x="3453480" y="534348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13" name="Line 29"/>
            <p:cNvSpPr/>
            <p:nvPr/>
          </p:nvSpPr>
          <p:spPr>
            <a:xfrm flipH="1">
              <a:off x="3989160" y="43866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4" name="Line 30"/>
            <p:cNvSpPr/>
            <p:nvPr/>
          </p:nvSpPr>
          <p:spPr>
            <a:xfrm>
              <a:off x="5087520" y="4401360"/>
              <a:ext cx="658080" cy="9525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5" name="CustomShape 31"/>
            <p:cNvSpPr/>
            <p:nvPr/>
          </p:nvSpPr>
          <p:spPr>
            <a:xfrm>
              <a:off x="4471200" y="53434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16" name="Line 32"/>
            <p:cNvSpPr/>
            <p:nvPr/>
          </p:nvSpPr>
          <p:spPr>
            <a:xfrm>
              <a:off x="4839480" y="44856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7" name="CustomShape 33"/>
            <p:cNvSpPr/>
            <p:nvPr/>
          </p:nvSpPr>
          <p:spPr>
            <a:xfrm>
              <a:off x="5762880" y="37202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18" name="CustomShape 34"/>
            <p:cNvSpPr/>
            <p:nvPr/>
          </p:nvSpPr>
          <p:spPr>
            <a:xfrm>
              <a:off x="7086600" y="37249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2019" name="Group 35"/>
            <p:cNvGrpSpPr/>
            <p:nvPr/>
          </p:nvGrpSpPr>
          <p:grpSpPr>
            <a:xfrm>
              <a:off x="5837760" y="2101680"/>
              <a:ext cx="641160" cy="609840"/>
              <a:chOff x="5837760" y="2101680"/>
              <a:chExt cx="641160" cy="609840"/>
            </a:xfrm>
          </p:grpSpPr>
          <p:sp>
            <p:nvSpPr>
              <p:cNvPr id="2020" name="Line 36"/>
              <p:cNvSpPr/>
              <p:nvPr/>
            </p:nvSpPr>
            <p:spPr>
              <a:xfrm>
                <a:off x="5837760" y="210168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21" name="Line 37"/>
              <p:cNvSpPr/>
              <p:nvPr/>
            </p:nvSpPr>
            <p:spPr>
              <a:xfrm flipH="1">
                <a:off x="5837760" y="210168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022" name="Group 38"/>
            <p:cNvGrpSpPr/>
            <p:nvPr/>
          </p:nvGrpSpPr>
          <p:grpSpPr>
            <a:xfrm>
              <a:off x="4543560" y="3797640"/>
              <a:ext cx="641160" cy="609480"/>
              <a:chOff x="4543560" y="3797640"/>
              <a:chExt cx="641160" cy="609480"/>
            </a:xfrm>
          </p:grpSpPr>
          <p:sp>
            <p:nvSpPr>
              <p:cNvPr id="2023" name="Line 39"/>
              <p:cNvSpPr/>
              <p:nvPr/>
            </p:nvSpPr>
            <p:spPr>
              <a:xfrm>
                <a:off x="4543560" y="37976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24" name="Line 40"/>
              <p:cNvSpPr/>
              <p:nvPr/>
            </p:nvSpPr>
            <p:spPr>
              <a:xfrm flipH="1">
                <a:off x="4543560" y="37976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025" name="Group 41"/>
            <p:cNvGrpSpPr/>
            <p:nvPr/>
          </p:nvGrpSpPr>
          <p:grpSpPr>
            <a:xfrm>
              <a:off x="5824440" y="3798360"/>
              <a:ext cx="641880" cy="609480"/>
              <a:chOff x="5824440" y="3798360"/>
              <a:chExt cx="641880" cy="609480"/>
            </a:xfrm>
          </p:grpSpPr>
          <p:sp>
            <p:nvSpPr>
              <p:cNvPr id="2026" name="Line 42"/>
              <p:cNvSpPr/>
              <p:nvPr/>
            </p:nvSpPr>
            <p:spPr>
              <a:xfrm>
                <a:off x="5824440" y="3798360"/>
                <a:ext cx="64188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27" name="Line 43"/>
              <p:cNvSpPr/>
              <p:nvPr/>
            </p:nvSpPr>
            <p:spPr>
              <a:xfrm flipH="1">
                <a:off x="5824440" y="3798360"/>
                <a:ext cx="64152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028" name="Group 44"/>
            <p:cNvGrpSpPr/>
            <p:nvPr/>
          </p:nvGrpSpPr>
          <p:grpSpPr>
            <a:xfrm>
              <a:off x="7166520" y="3800160"/>
              <a:ext cx="641160" cy="609480"/>
              <a:chOff x="7166520" y="3800160"/>
              <a:chExt cx="641160" cy="609480"/>
            </a:xfrm>
          </p:grpSpPr>
          <p:sp>
            <p:nvSpPr>
              <p:cNvPr id="2029" name="Line 45"/>
              <p:cNvSpPr/>
              <p:nvPr/>
            </p:nvSpPr>
            <p:spPr>
              <a:xfrm>
                <a:off x="7166520" y="38001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30" name="Line 46"/>
              <p:cNvSpPr/>
              <p:nvPr/>
            </p:nvSpPr>
            <p:spPr>
              <a:xfrm flipH="1">
                <a:off x="7166520" y="38001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031" name="Line 47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2" name="CustomShape 48"/>
            <p:cNvSpPr/>
            <p:nvPr/>
          </p:nvSpPr>
          <p:spPr>
            <a:xfrm flipV="1">
              <a:off x="3648960" y="242424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3" name="Line 49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4" name="Line 50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5" name="Line 51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36" name="CustomShape 52"/>
          <p:cNvSpPr/>
          <p:nvPr/>
        </p:nvSpPr>
        <p:spPr>
          <a:xfrm rot="10800000">
            <a:off x="8047440" y="3958200"/>
            <a:ext cx="389160" cy="270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7" name="CustomShape 53"/>
          <p:cNvSpPr/>
          <p:nvPr/>
        </p:nvSpPr>
        <p:spPr>
          <a:xfrm>
            <a:off x="8761320" y="3252960"/>
            <a:ext cx="2406960" cy="1027080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Enqueue the second child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6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FE6D82B-C77E-4909-AF95-0D02F79A1B7F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039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31, 23, 6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21, 14, 1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2040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16)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041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2042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43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044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2045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46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047" name="Group 10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2048" name="Line 11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49" name="Line 12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050" name="Group 13"/>
          <p:cNvGrpSpPr/>
          <p:nvPr/>
        </p:nvGrpSpPr>
        <p:grpSpPr>
          <a:xfrm>
            <a:off x="3781080" y="1295280"/>
            <a:ext cx="304560" cy="304920"/>
            <a:chOff x="3781080" y="1295280"/>
            <a:chExt cx="304560" cy="304920"/>
          </a:xfrm>
        </p:grpSpPr>
        <p:sp>
          <p:nvSpPr>
            <p:cNvPr id="2051" name="Line 14"/>
            <p:cNvSpPr/>
            <p:nvPr/>
          </p:nvSpPr>
          <p:spPr>
            <a:xfrm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52" name="Line 15"/>
            <p:cNvSpPr/>
            <p:nvPr/>
          </p:nvSpPr>
          <p:spPr>
            <a:xfrm flipH="1"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53" name="CustomShape 16"/>
          <p:cNvSpPr/>
          <p:nvPr/>
        </p:nvSpPr>
        <p:spPr>
          <a:xfrm rot="16200000">
            <a:off x="3632040" y="6254640"/>
            <a:ext cx="349200" cy="247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054" name="Group 17"/>
          <p:cNvGrpSpPr/>
          <p:nvPr/>
        </p:nvGrpSpPr>
        <p:grpSpPr>
          <a:xfrm>
            <a:off x="4297320" y="1294920"/>
            <a:ext cx="304560" cy="304920"/>
            <a:chOff x="4297320" y="1294920"/>
            <a:chExt cx="304560" cy="304920"/>
          </a:xfrm>
        </p:grpSpPr>
        <p:sp>
          <p:nvSpPr>
            <p:cNvPr id="2055" name="Line 18"/>
            <p:cNvSpPr/>
            <p:nvPr/>
          </p:nvSpPr>
          <p:spPr>
            <a:xfrm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56" name="Line 19"/>
            <p:cNvSpPr/>
            <p:nvPr/>
          </p:nvSpPr>
          <p:spPr>
            <a:xfrm flipH="1"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57" name="CustomShape 20"/>
          <p:cNvSpPr/>
          <p:nvPr/>
        </p:nvSpPr>
        <p:spPr>
          <a:xfrm>
            <a:off x="8178480" y="1356840"/>
            <a:ext cx="2970360" cy="1443600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Remove from the queue the next node and print it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2058" name="Group 21"/>
          <p:cNvGrpSpPr/>
          <p:nvPr/>
        </p:nvGrpSpPr>
        <p:grpSpPr>
          <a:xfrm>
            <a:off x="3453480" y="2059200"/>
            <a:ext cx="4901040" cy="4037040"/>
            <a:chOff x="3453480" y="2059200"/>
            <a:chExt cx="4901040" cy="4037040"/>
          </a:xfrm>
        </p:grpSpPr>
        <p:sp>
          <p:nvSpPr>
            <p:cNvPr id="2059" name="Line 22"/>
            <p:cNvSpPr/>
            <p:nvPr/>
          </p:nvSpPr>
          <p:spPr>
            <a:xfrm flipH="1">
              <a:off x="5054040" y="27378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0" name="CustomShape 23"/>
            <p:cNvSpPr/>
            <p:nvPr/>
          </p:nvSpPr>
          <p:spPr>
            <a:xfrm>
              <a:off x="5760720" y="20592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61" name="CustomShape 24"/>
            <p:cNvSpPr/>
            <p:nvPr/>
          </p:nvSpPr>
          <p:spPr>
            <a:xfrm>
              <a:off x="4472640" y="372024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62" name="CustomShape 25"/>
            <p:cNvSpPr/>
            <p:nvPr/>
          </p:nvSpPr>
          <p:spPr>
            <a:xfrm>
              <a:off x="6571800" y="53154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63" name="CustomShape 26"/>
            <p:cNvSpPr/>
            <p:nvPr/>
          </p:nvSpPr>
          <p:spPr>
            <a:xfrm>
              <a:off x="7584840" y="5316840"/>
              <a:ext cx="76968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64" name="Line 27"/>
            <p:cNvSpPr/>
            <p:nvPr/>
          </p:nvSpPr>
          <p:spPr>
            <a:xfrm flipH="1">
              <a:off x="7056360" y="4458960"/>
              <a:ext cx="274680" cy="860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5" name="Line 28"/>
            <p:cNvSpPr/>
            <p:nvPr/>
          </p:nvSpPr>
          <p:spPr>
            <a:xfrm>
              <a:off x="7612200" y="4472280"/>
              <a:ext cx="30132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6" name="Line 29"/>
            <p:cNvSpPr/>
            <p:nvPr/>
          </p:nvSpPr>
          <p:spPr>
            <a:xfrm>
              <a:off x="6373440" y="27504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7" name="Line 30"/>
            <p:cNvSpPr/>
            <p:nvPr/>
          </p:nvSpPr>
          <p:spPr>
            <a:xfrm flipH="1">
              <a:off x="6134400" y="28033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8" name="CustomShape 31"/>
            <p:cNvSpPr/>
            <p:nvPr/>
          </p:nvSpPr>
          <p:spPr>
            <a:xfrm>
              <a:off x="5483520" y="534816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69" name="CustomShape 32"/>
            <p:cNvSpPr/>
            <p:nvPr/>
          </p:nvSpPr>
          <p:spPr>
            <a:xfrm>
              <a:off x="3453480" y="534348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70" name="Line 33"/>
            <p:cNvSpPr/>
            <p:nvPr/>
          </p:nvSpPr>
          <p:spPr>
            <a:xfrm flipH="1">
              <a:off x="3989160" y="43866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1" name="Line 34"/>
            <p:cNvSpPr/>
            <p:nvPr/>
          </p:nvSpPr>
          <p:spPr>
            <a:xfrm>
              <a:off x="5087520" y="4401360"/>
              <a:ext cx="658080" cy="9525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2" name="CustomShape 35"/>
            <p:cNvSpPr/>
            <p:nvPr/>
          </p:nvSpPr>
          <p:spPr>
            <a:xfrm>
              <a:off x="4471200" y="53434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73" name="Line 36"/>
            <p:cNvSpPr/>
            <p:nvPr/>
          </p:nvSpPr>
          <p:spPr>
            <a:xfrm>
              <a:off x="4839480" y="44856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4" name="CustomShape 37"/>
            <p:cNvSpPr/>
            <p:nvPr/>
          </p:nvSpPr>
          <p:spPr>
            <a:xfrm>
              <a:off x="5762880" y="37202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75" name="CustomShape 38"/>
            <p:cNvSpPr/>
            <p:nvPr/>
          </p:nvSpPr>
          <p:spPr>
            <a:xfrm>
              <a:off x="7086600" y="37249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76" name="Line 39"/>
            <p:cNvSpPr/>
            <p:nvPr/>
          </p:nvSpPr>
          <p:spPr>
            <a:xfrm>
              <a:off x="5837760" y="210168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77" name="Line 40"/>
            <p:cNvSpPr/>
            <p:nvPr/>
          </p:nvSpPr>
          <p:spPr>
            <a:xfrm flipH="1">
              <a:off x="5837760" y="210168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78" name="Line 41"/>
            <p:cNvSpPr/>
            <p:nvPr/>
          </p:nvSpPr>
          <p:spPr>
            <a:xfrm>
              <a:off x="4543560" y="379764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79" name="Line 42"/>
            <p:cNvSpPr/>
            <p:nvPr/>
          </p:nvSpPr>
          <p:spPr>
            <a:xfrm flipH="1">
              <a:off x="4543560" y="379764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0" name="Line 43"/>
            <p:cNvSpPr/>
            <p:nvPr/>
          </p:nvSpPr>
          <p:spPr>
            <a:xfrm>
              <a:off x="5824800" y="379836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1" name="Line 44"/>
            <p:cNvSpPr/>
            <p:nvPr/>
          </p:nvSpPr>
          <p:spPr>
            <a:xfrm flipH="1">
              <a:off x="5824800" y="379836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2" name="Line 45"/>
            <p:cNvSpPr/>
            <p:nvPr/>
          </p:nvSpPr>
          <p:spPr>
            <a:xfrm>
              <a:off x="7166520" y="38001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3" name="Line 46"/>
            <p:cNvSpPr/>
            <p:nvPr/>
          </p:nvSpPr>
          <p:spPr>
            <a:xfrm flipH="1">
              <a:off x="7166520" y="38001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4" name="Line 47"/>
            <p:cNvSpPr/>
            <p:nvPr/>
          </p:nvSpPr>
          <p:spPr>
            <a:xfrm>
              <a:off x="3518280" y="543528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5" name="Line 48"/>
            <p:cNvSpPr/>
            <p:nvPr/>
          </p:nvSpPr>
          <p:spPr>
            <a:xfrm flipH="1">
              <a:off x="3518640" y="543528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6" name="Line 49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7" name="CustomShape 50"/>
            <p:cNvSpPr/>
            <p:nvPr/>
          </p:nvSpPr>
          <p:spPr>
            <a:xfrm flipV="1">
              <a:off x="3648960" y="242424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8" name="Line 51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9" name="Line 52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0" name="Line 53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91" name="CustomShape 54"/>
          <p:cNvSpPr/>
          <p:nvPr/>
        </p:nvSpPr>
        <p:spPr>
          <a:xfrm>
            <a:off x="8562960" y="3156120"/>
            <a:ext cx="2406960" cy="576360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A03544C-0032-4396-86EB-816CC139E82B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093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31, 23, 6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21, 14, 1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2094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17)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095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2096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97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098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2099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0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101" name="Group 10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2102" name="Line 11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3" name="Line 12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104" name="Group 13"/>
          <p:cNvGrpSpPr/>
          <p:nvPr/>
        </p:nvGrpSpPr>
        <p:grpSpPr>
          <a:xfrm>
            <a:off x="3781080" y="1295280"/>
            <a:ext cx="304560" cy="304920"/>
            <a:chOff x="3781080" y="1295280"/>
            <a:chExt cx="304560" cy="304920"/>
          </a:xfrm>
        </p:grpSpPr>
        <p:sp>
          <p:nvSpPr>
            <p:cNvPr id="2105" name="Line 14"/>
            <p:cNvSpPr/>
            <p:nvPr/>
          </p:nvSpPr>
          <p:spPr>
            <a:xfrm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6" name="Line 15"/>
            <p:cNvSpPr/>
            <p:nvPr/>
          </p:nvSpPr>
          <p:spPr>
            <a:xfrm flipH="1"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07" name="CustomShape 16"/>
          <p:cNvSpPr/>
          <p:nvPr/>
        </p:nvSpPr>
        <p:spPr>
          <a:xfrm rot="16200000">
            <a:off x="3632040" y="6254640"/>
            <a:ext cx="349200" cy="247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108" name="Group 17"/>
          <p:cNvGrpSpPr/>
          <p:nvPr/>
        </p:nvGrpSpPr>
        <p:grpSpPr>
          <a:xfrm>
            <a:off x="4297320" y="1294920"/>
            <a:ext cx="304560" cy="304920"/>
            <a:chOff x="4297320" y="1294920"/>
            <a:chExt cx="304560" cy="304920"/>
          </a:xfrm>
        </p:grpSpPr>
        <p:sp>
          <p:nvSpPr>
            <p:cNvPr id="2109" name="Line 18"/>
            <p:cNvSpPr/>
            <p:nvPr/>
          </p:nvSpPr>
          <p:spPr>
            <a:xfrm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10" name="Line 19"/>
            <p:cNvSpPr/>
            <p:nvPr/>
          </p:nvSpPr>
          <p:spPr>
            <a:xfrm flipH="1"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111" name="Group 20"/>
          <p:cNvGrpSpPr/>
          <p:nvPr/>
        </p:nvGrpSpPr>
        <p:grpSpPr>
          <a:xfrm>
            <a:off x="3453480" y="2059200"/>
            <a:ext cx="4901040" cy="4037040"/>
            <a:chOff x="3453480" y="2059200"/>
            <a:chExt cx="4901040" cy="4037040"/>
          </a:xfrm>
        </p:grpSpPr>
        <p:sp>
          <p:nvSpPr>
            <p:cNvPr id="2112" name="CustomShape 21"/>
            <p:cNvSpPr/>
            <p:nvPr/>
          </p:nvSpPr>
          <p:spPr>
            <a:xfrm>
              <a:off x="3453480" y="534348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13" name="Line 22"/>
            <p:cNvSpPr/>
            <p:nvPr/>
          </p:nvSpPr>
          <p:spPr>
            <a:xfrm>
              <a:off x="3518280" y="543528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14" name="Line 23"/>
            <p:cNvSpPr/>
            <p:nvPr/>
          </p:nvSpPr>
          <p:spPr>
            <a:xfrm flipH="1">
              <a:off x="5054040" y="27378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5" name="CustomShape 24"/>
            <p:cNvSpPr/>
            <p:nvPr/>
          </p:nvSpPr>
          <p:spPr>
            <a:xfrm>
              <a:off x="5760720" y="20592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16" name="CustomShape 25"/>
            <p:cNvSpPr/>
            <p:nvPr/>
          </p:nvSpPr>
          <p:spPr>
            <a:xfrm>
              <a:off x="4472640" y="372024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17" name="CustomShape 26"/>
            <p:cNvSpPr/>
            <p:nvPr/>
          </p:nvSpPr>
          <p:spPr>
            <a:xfrm>
              <a:off x="6571800" y="53154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18" name="CustomShape 27"/>
            <p:cNvSpPr/>
            <p:nvPr/>
          </p:nvSpPr>
          <p:spPr>
            <a:xfrm>
              <a:off x="7584840" y="5316840"/>
              <a:ext cx="76968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19" name="Line 28"/>
            <p:cNvSpPr/>
            <p:nvPr/>
          </p:nvSpPr>
          <p:spPr>
            <a:xfrm flipH="1">
              <a:off x="7056360" y="4458960"/>
              <a:ext cx="274680" cy="860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0" name="Line 29"/>
            <p:cNvSpPr/>
            <p:nvPr/>
          </p:nvSpPr>
          <p:spPr>
            <a:xfrm>
              <a:off x="7612200" y="4472280"/>
              <a:ext cx="30132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1" name="Line 30"/>
            <p:cNvSpPr/>
            <p:nvPr/>
          </p:nvSpPr>
          <p:spPr>
            <a:xfrm>
              <a:off x="6373440" y="27504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2" name="Line 31"/>
            <p:cNvSpPr/>
            <p:nvPr/>
          </p:nvSpPr>
          <p:spPr>
            <a:xfrm flipH="1">
              <a:off x="6134400" y="28033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3" name="CustomShape 32"/>
            <p:cNvSpPr/>
            <p:nvPr/>
          </p:nvSpPr>
          <p:spPr>
            <a:xfrm>
              <a:off x="5483520" y="534816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24" name="Line 33"/>
            <p:cNvSpPr/>
            <p:nvPr/>
          </p:nvSpPr>
          <p:spPr>
            <a:xfrm flipH="1">
              <a:off x="3989160" y="43866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5" name="Line 34"/>
            <p:cNvSpPr/>
            <p:nvPr/>
          </p:nvSpPr>
          <p:spPr>
            <a:xfrm>
              <a:off x="5087520" y="4401360"/>
              <a:ext cx="658080" cy="9525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6" name="CustomShape 35"/>
            <p:cNvSpPr/>
            <p:nvPr/>
          </p:nvSpPr>
          <p:spPr>
            <a:xfrm>
              <a:off x="4471200" y="53434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27" name="Line 36"/>
            <p:cNvSpPr/>
            <p:nvPr/>
          </p:nvSpPr>
          <p:spPr>
            <a:xfrm>
              <a:off x="4839480" y="44856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8" name="CustomShape 37"/>
            <p:cNvSpPr/>
            <p:nvPr/>
          </p:nvSpPr>
          <p:spPr>
            <a:xfrm>
              <a:off x="5762880" y="37202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29" name="CustomShape 38"/>
            <p:cNvSpPr/>
            <p:nvPr/>
          </p:nvSpPr>
          <p:spPr>
            <a:xfrm>
              <a:off x="7086600" y="37249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30" name="Line 39"/>
            <p:cNvSpPr/>
            <p:nvPr/>
          </p:nvSpPr>
          <p:spPr>
            <a:xfrm>
              <a:off x="5837760" y="210168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1" name="Line 40"/>
            <p:cNvSpPr/>
            <p:nvPr/>
          </p:nvSpPr>
          <p:spPr>
            <a:xfrm flipH="1">
              <a:off x="5837760" y="210168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2" name="Line 41"/>
            <p:cNvSpPr/>
            <p:nvPr/>
          </p:nvSpPr>
          <p:spPr>
            <a:xfrm>
              <a:off x="4543560" y="379764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3" name="Line 42"/>
            <p:cNvSpPr/>
            <p:nvPr/>
          </p:nvSpPr>
          <p:spPr>
            <a:xfrm flipH="1">
              <a:off x="4543560" y="379764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4" name="Line 43"/>
            <p:cNvSpPr/>
            <p:nvPr/>
          </p:nvSpPr>
          <p:spPr>
            <a:xfrm>
              <a:off x="5824800" y="379836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5" name="Line 44"/>
            <p:cNvSpPr/>
            <p:nvPr/>
          </p:nvSpPr>
          <p:spPr>
            <a:xfrm flipH="1">
              <a:off x="5824800" y="379836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6" name="Line 45"/>
            <p:cNvSpPr/>
            <p:nvPr/>
          </p:nvSpPr>
          <p:spPr>
            <a:xfrm>
              <a:off x="7166520" y="38001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7" name="Line 46"/>
            <p:cNvSpPr/>
            <p:nvPr/>
          </p:nvSpPr>
          <p:spPr>
            <a:xfrm flipH="1">
              <a:off x="7166520" y="38001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8" name="Line 47"/>
            <p:cNvSpPr/>
            <p:nvPr/>
          </p:nvSpPr>
          <p:spPr>
            <a:xfrm flipH="1">
              <a:off x="3518640" y="543528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9" name="Line 48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0" name="CustomShape 49"/>
            <p:cNvSpPr/>
            <p:nvPr/>
          </p:nvSpPr>
          <p:spPr>
            <a:xfrm flipV="1">
              <a:off x="3648960" y="2424240"/>
              <a:ext cx="2101680" cy="291024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1" name="Line 50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2" name="Line 51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3" name="Line 52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44" name="CustomShape 53"/>
          <p:cNvSpPr/>
          <p:nvPr/>
        </p:nvSpPr>
        <p:spPr>
          <a:xfrm>
            <a:off x="8404560" y="1356840"/>
            <a:ext cx="2565360" cy="1443600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Child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7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already visited </a:t>
            </a:r>
            <a:r>
              <a:rPr b="0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skip it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F9AFB5A-E338-4399-8980-9D1F90D2193A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146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31, 23, 6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21, 14, 1,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12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2147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18)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148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2149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50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151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2152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53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154" name="Group 10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2155" name="Line 11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56" name="Line 12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157" name="Group 13"/>
          <p:cNvGrpSpPr/>
          <p:nvPr/>
        </p:nvGrpSpPr>
        <p:grpSpPr>
          <a:xfrm>
            <a:off x="3781080" y="1295280"/>
            <a:ext cx="304560" cy="304920"/>
            <a:chOff x="3781080" y="1295280"/>
            <a:chExt cx="304560" cy="304920"/>
          </a:xfrm>
        </p:grpSpPr>
        <p:sp>
          <p:nvSpPr>
            <p:cNvPr id="2158" name="Line 14"/>
            <p:cNvSpPr/>
            <p:nvPr/>
          </p:nvSpPr>
          <p:spPr>
            <a:xfrm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59" name="Line 15"/>
            <p:cNvSpPr/>
            <p:nvPr/>
          </p:nvSpPr>
          <p:spPr>
            <a:xfrm flipH="1"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60" name="CustomShape 16"/>
          <p:cNvSpPr/>
          <p:nvPr/>
        </p:nvSpPr>
        <p:spPr>
          <a:xfrm rot="16200000">
            <a:off x="4669560" y="6254640"/>
            <a:ext cx="349200" cy="247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161" name="Group 17"/>
          <p:cNvGrpSpPr/>
          <p:nvPr/>
        </p:nvGrpSpPr>
        <p:grpSpPr>
          <a:xfrm>
            <a:off x="4297320" y="1294920"/>
            <a:ext cx="304560" cy="304920"/>
            <a:chOff x="4297320" y="1294920"/>
            <a:chExt cx="304560" cy="304920"/>
          </a:xfrm>
        </p:grpSpPr>
        <p:sp>
          <p:nvSpPr>
            <p:cNvPr id="2162" name="Line 18"/>
            <p:cNvSpPr/>
            <p:nvPr/>
          </p:nvSpPr>
          <p:spPr>
            <a:xfrm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63" name="Line 19"/>
            <p:cNvSpPr/>
            <p:nvPr/>
          </p:nvSpPr>
          <p:spPr>
            <a:xfrm flipH="1"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164" name="Group 20"/>
          <p:cNvGrpSpPr/>
          <p:nvPr/>
        </p:nvGrpSpPr>
        <p:grpSpPr>
          <a:xfrm>
            <a:off x="4831560" y="1295280"/>
            <a:ext cx="304560" cy="304920"/>
            <a:chOff x="4831560" y="1295280"/>
            <a:chExt cx="304560" cy="304920"/>
          </a:xfrm>
        </p:grpSpPr>
        <p:sp>
          <p:nvSpPr>
            <p:cNvPr id="2165" name="Line 21"/>
            <p:cNvSpPr/>
            <p:nvPr/>
          </p:nvSpPr>
          <p:spPr>
            <a:xfrm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66" name="Line 22"/>
            <p:cNvSpPr/>
            <p:nvPr/>
          </p:nvSpPr>
          <p:spPr>
            <a:xfrm flipH="1"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67" name="CustomShape 23"/>
          <p:cNvSpPr/>
          <p:nvPr/>
        </p:nvSpPr>
        <p:spPr>
          <a:xfrm>
            <a:off x="8178480" y="1356840"/>
            <a:ext cx="2970360" cy="1443600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Remove from the queue the next node and print it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2168" name="Group 24"/>
          <p:cNvGrpSpPr/>
          <p:nvPr/>
        </p:nvGrpSpPr>
        <p:grpSpPr>
          <a:xfrm>
            <a:off x="3453480" y="2059200"/>
            <a:ext cx="4901040" cy="4037040"/>
            <a:chOff x="3453480" y="2059200"/>
            <a:chExt cx="4901040" cy="4037040"/>
          </a:xfrm>
        </p:grpSpPr>
        <p:sp>
          <p:nvSpPr>
            <p:cNvPr id="2169" name="Line 25"/>
            <p:cNvSpPr/>
            <p:nvPr/>
          </p:nvSpPr>
          <p:spPr>
            <a:xfrm flipH="1">
              <a:off x="5054040" y="27378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0" name="CustomShape 26"/>
            <p:cNvSpPr/>
            <p:nvPr/>
          </p:nvSpPr>
          <p:spPr>
            <a:xfrm>
              <a:off x="5760720" y="20592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71" name="CustomShape 27"/>
            <p:cNvSpPr/>
            <p:nvPr/>
          </p:nvSpPr>
          <p:spPr>
            <a:xfrm>
              <a:off x="4472640" y="372024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72" name="CustomShape 28"/>
            <p:cNvSpPr/>
            <p:nvPr/>
          </p:nvSpPr>
          <p:spPr>
            <a:xfrm>
              <a:off x="6571800" y="53154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73" name="CustomShape 29"/>
            <p:cNvSpPr/>
            <p:nvPr/>
          </p:nvSpPr>
          <p:spPr>
            <a:xfrm>
              <a:off x="7584840" y="5316840"/>
              <a:ext cx="76968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74" name="Line 30"/>
            <p:cNvSpPr/>
            <p:nvPr/>
          </p:nvSpPr>
          <p:spPr>
            <a:xfrm flipH="1">
              <a:off x="7056360" y="4458960"/>
              <a:ext cx="274680" cy="860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5" name="Line 31"/>
            <p:cNvSpPr/>
            <p:nvPr/>
          </p:nvSpPr>
          <p:spPr>
            <a:xfrm>
              <a:off x="7612200" y="4472280"/>
              <a:ext cx="30132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6" name="Line 32"/>
            <p:cNvSpPr/>
            <p:nvPr/>
          </p:nvSpPr>
          <p:spPr>
            <a:xfrm>
              <a:off x="6373440" y="27504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7" name="Line 33"/>
            <p:cNvSpPr/>
            <p:nvPr/>
          </p:nvSpPr>
          <p:spPr>
            <a:xfrm flipH="1">
              <a:off x="6134400" y="28033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8" name="CustomShape 34"/>
            <p:cNvSpPr/>
            <p:nvPr/>
          </p:nvSpPr>
          <p:spPr>
            <a:xfrm>
              <a:off x="5483520" y="534816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79" name="CustomShape 35"/>
            <p:cNvSpPr/>
            <p:nvPr/>
          </p:nvSpPr>
          <p:spPr>
            <a:xfrm>
              <a:off x="3453480" y="534348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80" name="Line 36"/>
            <p:cNvSpPr/>
            <p:nvPr/>
          </p:nvSpPr>
          <p:spPr>
            <a:xfrm flipH="1">
              <a:off x="3989160" y="43866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1" name="Line 37"/>
            <p:cNvSpPr/>
            <p:nvPr/>
          </p:nvSpPr>
          <p:spPr>
            <a:xfrm>
              <a:off x="5087520" y="4401360"/>
              <a:ext cx="658080" cy="9525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2" name="CustomShape 38"/>
            <p:cNvSpPr/>
            <p:nvPr/>
          </p:nvSpPr>
          <p:spPr>
            <a:xfrm>
              <a:off x="4471200" y="53434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83" name="Line 39"/>
            <p:cNvSpPr/>
            <p:nvPr/>
          </p:nvSpPr>
          <p:spPr>
            <a:xfrm>
              <a:off x="4839480" y="44856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4" name="CustomShape 40"/>
            <p:cNvSpPr/>
            <p:nvPr/>
          </p:nvSpPr>
          <p:spPr>
            <a:xfrm>
              <a:off x="5762880" y="37202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85" name="CustomShape 41"/>
            <p:cNvSpPr/>
            <p:nvPr/>
          </p:nvSpPr>
          <p:spPr>
            <a:xfrm>
              <a:off x="7086600" y="37249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86" name="Line 42"/>
            <p:cNvSpPr/>
            <p:nvPr/>
          </p:nvSpPr>
          <p:spPr>
            <a:xfrm>
              <a:off x="5837760" y="210168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87" name="Line 43"/>
            <p:cNvSpPr/>
            <p:nvPr/>
          </p:nvSpPr>
          <p:spPr>
            <a:xfrm flipH="1">
              <a:off x="5837760" y="210168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88" name="Line 44"/>
            <p:cNvSpPr/>
            <p:nvPr/>
          </p:nvSpPr>
          <p:spPr>
            <a:xfrm>
              <a:off x="4543560" y="379764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89" name="Line 45"/>
            <p:cNvSpPr/>
            <p:nvPr/>
          </p:nvSpPr>
          <p:spPr>
            <a:xfrm flipH="1">
              <a:off x="4543560" y="379764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0" name="Line 46"/>
            <p:cNvSpPr/>
            <p:nvPr/>
          </p:nvSpPr>
          <p:spPr>
            <a:xfrm>
              <a:off x="5824800" y="379836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1" name="Line 47"/>
            <p:cNvSpPr/>
            <p:nvPr/>
          </p:nvSpPr>
          <p:spPr>
            <a:xfrm flipH="1">
              <a:off x="5824800" y="379836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2" name="Line 48"/>
            <p:cNvSpPr/>
            <p:nvPr/>
          </p:nvSpPr>
          <p:spPr>
            <a:xfrm>
              <a:off x="7166520" y="38001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3" name="Line 49"/>
            <p:cNvSpPr/>
            <p:nvPr/>
          </p:nvSpPr>
          <p:spPr>
            <a:xfrm flipH="1">
              <a:off x="7166520" y="38001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4" name="Line 50"/>
            <p:cNvSpPr/>
            <p:nvPr/>
          </p:nvSpPr>
          <p:spPr>
            <a:xfrm>
              <a:off x="3518280" y="543528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5" name="Line 51"/>
            <p:cNvSpPr/>
            <p:nvPr/>
          </p:nvSpPr>
          <p:spPr>
            <a:xfrm flipH="1">
              <a:off x="3518640" y="543528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6" name="Line 52"/>
            <p:cNvSpPr/>
            <p:nvPr/>
          </p:nvSpPr>
          <p:spPr>
            <a:xfrm>
              <a:off x="4535280" y="543420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7" name="Line 53"/>
            <p:cNvSpPr/>
            <p:nvPr/>
          </p:nvSpPr>
          <p:spPr>
            <a:xfrm flipH="1">
              <a:off x="4535280" y="543420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8" name="Line 54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9" name="CustomShape 55"/>
            <p:cNvSpPr/>
            <p:nvPr/>
          </p:nvSpPr>
          <p:spPr>
            <a:xfrm flipV="1">
              <a:off x="3648960" y="242424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0" name="Line 56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1" name="Line 57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2" name="Line 58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03" name="CustomShape 59"/>
          <p:cNvSpPr/>
          <p:nvPr/>
        </p:nvSpPr>
        <p:spPr>
          <a:xfrm>
            <a:off x="8761320" y="4090320"/>
            <a:ext cx="2611440" cy="1089720"/>
          </a:xfrm>
          <a:prstGeom prst="wedgeRoundRectCallout">
            <a:avLst>
              <a:gd name="adj1" fmla="val -69482"/>
              <a:gd name="adj2" fmla="val 3151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No child nodes to enqueue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04" name="CustomShape 60"/>
          <p:cNvSpPr/>
          <p:nvPr/>
        </p:nvSpPr>
        <p:spPr>
          <a:xfrm>
            <a:off x="8562960" y="3156120"/>
            <a:ext cx="2406960" cy="576360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12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EBF3DD0-77AE-4D77-9180-DB86841B8ED8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206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31, 23, 6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21, 14, 1,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12, 31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2207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19)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208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2209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10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11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2212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13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14" name="Group 10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2215" name="Line 11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16" name="Line 12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17" name="Group 13"/>
          <p:cNvGrpSpPr/>
          <p:nvPr/>
        </p:nvGrpSpPr>
        <p:grpSpPr>
          <a:xfrm>
            <a:off x="3781080" y="1295280"/>
            <a:ext cx="304560" cy="304920"/>
            <a:chOff x="3781080" y="1295280"/>
            <a:chExt cx="304560" cy="304920"/>
          </a:xfrm>
        </p:grpSpPr>
        <p:sp>
          <p:nvSpPr>
            <p:cNvPr id="2218" name="Line 14"/>
            <p:cNvSpPr/>
            <p:nvPr/>
          </p:nvSpPr>
          <p:spPr>
            <a:xfrm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19" name="Line 15"/>
            <p:cNvSpPr/>
            <p:nvPr/>
          </p:nvSpPr>
          <p:spPr>
            <a:xfrm flipH="1"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20" name="CustomShape 16"/>
          <p:cNvSpPr/>
          <p:nvPr/>
        </p:nvSpPr>
        <p:spPr>
          <a:xfrm rot="16200000">
            <a:off x="5674680" y="6254640"/>
            <a:ext cx="349200" cy="247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221" name="Group 17"/>
          <p:cNvGrpSpPr/>
          <p:nvPr/>
        </p:nvGrpSpPr>
        <p:grpSpPr>
          <a:xfrm>
            <a:off x="4297320" y="1294920"/>
            <a:ext cx="304560" cy="304920"/>
            <a:chOff x="4297320" y="1294920"/>
            <a:chExt cx="304560" cy="304920"/>
          </a:xfrm>
        </p:grpSpPr>
        <p:sp>
          <p:nvSpPr>
            <p:cNvPr id="2222" name="Line 18"/>
            <p:cNvSpPr/>
            <p:nvPr/>
          </p:nvSpPr>
          <p:spPr>
            <a:xfrm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23" name="Line 19"/>
            <p:cNvSpPr/>
            <p:nvPr/>
          </p:nvSpPr>
          <p:spPr>
            <a:xfrm flipH="1"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24" name="Group 20"/>
          <p:cNvGrpSpPr/>
          <p:nvPr/>
        </p:nvGrpSpPr>
        <p:grpSpPr>
          <a:xfrm>
            <a:off x="4831560" y="1295280"/>
            <a:ext cx="304560" cy="304920"/>
            <a:chOff x="4831560" y="1295280"/>
            <a:chExt cx="304560" cy="304920"/>
          </a:xfrm>
        </p:grpSpPr>
        <p:sp>
          <p:nvSpPr>
            <p:cNvPr id="2225" name="Line 21"/>
            <p:cNvSpPr/>
            <p:nvPr/>
          </p:nvSpPr>
          <p:spPr>
            <a:xfrm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26" name="Line 22"/>
            <p:cNvSpPr/>
            <p:nvPr/>
          </p:nvSpPr>
          <p:spPr>
            <a:xfrm flipH="1"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27" name="Group 23"/>
          <p:cNvGrpSpPr/>
          <p:nvPr/>
        </p:nvGrpSpPr>
        <p:grpSpPr>
          <a:xfrm>
            <a:off x="5455800" y="1295280"/>
            <a:ext cx="304560" cy="304920"/>
            <a:chOff x="5455800" y="1295280"/>
            <a:chExt cx="304560" cy="304920"/>
          </a:xfrm>
        </p:grpSpPr>
        <p:sp>
          <p:nvSpPr>
            <p:cNvPr id="2228" name="Line 24"/>
            <p:cNvSpPr/>
            <p:nvPr/>
          </p:nvSpPr>
          <p:spPr>
            <a:xfrm>
              <a:off x="545580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29" name="Line 25"/>
            <p:cNvSpPr/>
            <p:nvPr/>
          </p:nvSpPr>
          <p:spPr>
            <a:xfrm flipH="1">
              <a:off x="545580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30" name="CustomShape 26"/>
          <p:cNvSpPr/>
          <p:nvPr/>
        </p:nvSpPr>
        <p:spPr>
          <a:xfrm>
            <a:off x="8178480" y="1356840"/>
            <a:ext cx="2970360" cy="1443600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Remove from the queue the next node and print it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2231" name="Group 27"/>
          <p:cNvGrpSpPr/>
          <p:nvPr/>
        </p:nvGrpSpPr>
        <p:grpSpPr>
          <a:xfrm>
            <a:off x="3453480" y="2059200"/>
            <a:ext cx="4901040" cy="4037040"/>
            <a:chOff x="3453480" y="2059200"/>
            <a:chExt cx="4901040" cy="4037040"/>
          </a:xfrm>
        </p:grpSpPr>
        <p:sp>
          <p:nvSpPr>
            <p:cNvPr id="2232" name="Line 28"/>
            <p:cNvSpPr/>
            <p:nvPr/>
          </p:nvSpPr>
          <p:spPr>
            <a:xfrm flipH="1">
              <a:off x="5054040" y="27378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3" name="CustomShape 29"/>
            <p:cNvSpPr/>
            <p:nvPr/>
          </p:nvSpPr>
          <p:spPr>
            <a:xfrm>
              <a:off x="5760720" y="20592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234" name="CustomShape 30"/>
            <p:cNvSpPr/>
            <p:nvPr/>
          </p:nvSpPr>
          <p:spPr>
            <a:xfrm>
              <a:off x="4472640" y="372024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235" name="CustomShape 31"/>
            <p:cNvSpPr/>
            <p:nvPr/>
          </p:nvSpPr>
          <p:spPr>
            <a:xfrm>
              <a:off x="6571800" y="53154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236" name="CustomShape 32"/>
            <p:cNvSpPr/>
            <p:nvPr/>
          </p:nvSpPr>
          <p:spPr>
            <a:xfrm>
              <a:off x="7584840" y="5316840"/>
              <a:ext cx="76968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237" name="Line 33"/>
            <p:cNvSpPr/>
            <p:nvPr/>
          </p:nvSpPr>
          <p:spPr>
            <a:xfrm flipH="1">
              <a:off x="7056360" y="4458960"/>
              <a:ext cx="274680" cy="860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8" name="Line 34"/>
            <p:cNvSpPr/>
            <p:nvPr/>
          </p:nvSpPr>
          <p:spPr>
            <a:xfrm>
              <a:off x="7612200" y="4472280"/>
              <a:ext cx="30132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9" name="Line 35"/>
            <p:cNvSpPr/>
            <p:nvPr/>
          </p:nvSpPr>
          <p:spPr>
            <a:xfrm>
              <a:off x="6373440" y="27504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0" name="Line 36"/>
            <p:cNvSpPr/>
            <p:nvPr/>
          </p:nvSpPr>
          <p:spPr>
            <a:xfrm flipH="1">
              <a:off x="6134400" y="28033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1" name="CustomShape 37"/>
            <p:cNvSpPr/>
            <p:nvPr/>
          </p:nvSpPr>
          <p:spPr>
            <a:xfrm>
              <a:off x="5483520" y="534816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242" name="CustomShape 38"/>
            <p:cNvSpPr/>
            <p:nvPr/>
          </p:nvSpPr>
          <p:spPr>
            <a:xfrm>
              <a:off x="3453480" y="534348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243" name="Line 39"/>
            <p:cNvSpPr/>
            <p:nvPr/>
          </p:nvSpPr>
          <p:spPr>
            <a:xfrm flipH="1">
              <a:off x="3989160" y="43866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4" name="Line 40"/>
            <p:cNvSpPr/>
            <p:nvPr/>
          </p:nvSpPr>
          <p:spPr>
            <a:xfrm>
              <a:off x="5087520" y="4401360"/>
              <a:ext cx="658080" cy="9525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5" name="CustomShape 41"/>
            <p:cNvSpPr/>
            <p:nvPr/>
          </p:nvSpPr>
          <p:spPr>
            <a:xfrm>
              <a:off x="4471200" y="53434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246" name="Line 42"/>
            <p:cNvSpPr/>
            <p:nvPr/>
          </p:nvSpPr>
          <p:spPr>
            <a:xfrm>
              <a:off x="4839480" y="44856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7" name="CustomShape 43"/>
            <p:cNvSpPr/>
            <p:nvPr/>
          </p:nvSpPr>
          <p:spPr>
            <a:xfrm>
              <a:off x="5762880" y="37202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248" name="CustomShape 44"/>
            <p:cNvSpPr/>
            <p:nvPr/>
          </p:nvSpPr>
          <p:spPr>
            <a:xfrm>
              <a:off x="7086600" y="37249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2249" name="Group 45"/>
            <p:cNvGrpSpPr/>
            <p:nvPr/>
          </p:nvGrpSpPr>
          <p:grpSpPr>
            <a:xfrm>
              <a:off x="5837760" y="2101680"/>
              <a:ext cx="641160" cy="609840"/>
              <a:chOff x="5837760" y="2101680"/>
              <a:chExt cx="641160" cy="609840"/>
            </a:xfrm>
          </p:grpSpPr>
          <p:sp>
            <p:nvSpPr>
              <p:cNvPr id="2250" name="Line 46"/>
              <p:cNvSpPr/>
              <p:nvPr/>
            </p:nvSpPr>
            <p:spPr>
              <a:xfrm>
                <a:off x="5837760" y="210168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51" name="Line 47"/>
              <p:cNvSpPr/>
              <p:nvPr/>
            </p:nvSpPr>
            <p:spPr>
              <a:xfrm flipH="1">
                <a:off x="5837760" y="210168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252" name="Group 48"/>
            <p:cNvGrpSpPr/>
            <p:nvPr/>
          </p:nvGrpSpPr>
          <p:grpSpPr>
            <a:xfrm>
              <a:off x="4543560" y="3797640"/>
              <a:ext cx="641160" cy="609480"/>
              <a:chOff x="4543560" y="3797640"/>
              <a:chExt cx="641160" cy="609480"/>
            </a:xfrm>
          </p:grpSpPr>
          <p:sp>
            <p:nvSpPr>
              <p:cNvPr id="2253" name="Line 49"/>
              <p:cNvSpPr/>
              <p:nvPr/>
            </p:nvSpPr>
            <p:spPr>
              <a:xfrm>
                <a:off x="4543560" y="37976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54" name="Line 50"/>
              <p:cNvSpPr/>
              <p:nvPr/>
            </p:nvSpPr>
            <p:spPr>
              <a:xfrm flipH="1">
                <a:off x="4543560" y="37976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255" name="Group 51"/>
            <p:cNvGrpSpPr/>
            <p:nvPr/>
          </p:nvGrpSpPr>
          <p:grpSpPr>
            <a:xfrm>
              <a:off x="5824440" y="3798360"/>
              <a:ext cx="641880" cy="609480"/>
              <a:chOff x="5824440" y="3798360"/>
              <a:chExt cx="641880" cy="609480"/>
            </a:xfrm>
          </p:grpSpPr>
          <p:sp>
            <p:nvSpPr>
              <p:cNvPr id="2256" name="Line 52"/>
              <p:cNvSpPr/>
              <p:nvPr/>
            </p:nvSpPr>
            <p:spPr>
              <a:xfrm>
                <a:off x="5824440" y="3798360"/>
                <a:ext cx="64188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57" name="Line 53"/>
              <p:cNvSpPr/>
              <p:nvPr/>
            </p:nvSpPr>
            <p:spPr>
              <a:xfrm flipH="1">
                <a:off x="5824440" y="3798360"/>
                <a:ext cx="64152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258" name="Group 54"/>
            <p:cNvGrpSpPr/>
            <p:nvPr/>
          </p:nvGrpSpPr>
          <p:grpSpPr>
            <a:xfrm>
              <a:off x="7166520" y="3800160"/>
              <a:ext cx="641160" cy="609480"/>
              <a:chOff x="7166520" y="3800160"/>
              <a:chExt cx="641160" cy="609480"/>
            </a:xfrm>
          </p:grpSpPr>
          <p:sp>
            <p:nvSpPr>
              <p:cNvPr id="2259" name="Line 55"/>
              <p:cNvSpPr/>
              <p:nvPr/>
            </p:nvSpPr>
            <p:spPr>
              <a:xfrm>
                <a:off x="7166520" y="38001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60" name="Line 56"/>
              <p:cNvSpPr/>
              <p:nvPr/>
            </p:nvSpPr>
            <p:spPr>
              <a:xfrm flipH="1">
                <a:off x="7166520" y="38001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261" name="Group 57"/>
            <p:cNvGrpSpPr/>
            <p:nvPr/>
          </p:nvGrpSpPr>
          <p:grpSpPr>
            <a:xfrm>
              <a:off x="3518280" y="5435280"/>
              <a:ext cx="641520" cy="609480"/>
              <a:chOff x="3518280" y="5435280"/>
              <a:chExt cx="641520" cy="609480"/>
            </a:xfrm>
          </p:grpSpPr>
          <p:sp>
            <p:nvSpPr>
              <p:cNvPr id="2262" name="Line 58"/>
              <p:cNvSpPr/>
              <p:nvPr/>
            </p:nvSpPr>
            <p:spPr>
              <a:xfrm>
                <a:off x="3518280" y="5435280"/>
                <a:ext cx="64152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63" name="Line 59"/>
              <p:cNvSpPr/>
              <p:nvPr/>
            </p:nvSpPr>
            <p:spPr>
              <a:xfrm flipH="1">
                <a:off x="3518280" y="5435280"/>
                <a:ext cx="64152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264" name="Group 60"/>
            <p:cNvGrpSpPr/>
            <p:nvPr/>
          </p:nvGrpSpPr>
          <p:grpSpPr>
            <a:xfrm>
              <a:off x="4535280" y="5434200"/>
              <a:ext cx="641160" cy="609480"/>
              <a:chOff x="4535280" y="5434200"/>
              <a:chExt cx="641160" cy="609480"/>
            </a:xfrm>
          </p:grpSpPr>
          <p:sp>
            <p:nvSpPr>
              <p:cNvPr id="2265" name="Line 61"/>
              <p:cNvSpPr/>
              <p:nvPr/>
            </p:nvSpPr>
            <p:spPr>
              <a:xfrm>
                <a:off x="4535280" y="543420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66" name="Line 62"/>
              <p:cNvSpPr/>
              <p:nvPr/>
            </p:nvSpPr>
            <p:spPr>
              <a:xfrm flipH="1">
                <a:off x="4535280" y="543420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267" name="Group 63"/>
            <p:cNvGrpSpPr/>
            <p:nvPr/>
          </p:nvGrpSpPr>
          <p:grpSpPr>
            <a:xfrm>
              <a:off x="5554800" y="5435280"/>
              <a:ext cx="641160" cy="609480"/>
              <a:chOff x="5554800" y="5435280"/>
              <a:chExt cx="641160" cy="609480"/>
            </a:xfrm>
          </p:grpSpPr>
          <p:sp>
            <p:nvSpPr>
              <p:cNvPr id="2268" name="Line 64"/>
              <p:cNvSpPr/>
              <p:nvPr/>
            </p:nvSpPr>
            <p:spPr>
              <a:xfrm>
                <a:off x="5554800" y="543528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69" name="Line 65"/>
              <p:cNvSpPr/>
              <p:nvPr/>
            </p:nvSpPr>
            <p:spPr>
              <a:xfrm flipH="1">
                <a:off x="5554800" y="543528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270" name="Line 66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1" name="CustomShape 67"/>
            <p:cNvSpPr/>
            <p:nvPr/>
          </p:nvSpPr>
          <p:spPr>
            <a:xfrm flipV="1">
              <a:off x="3648960" y="242424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2" name="Line 68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3" name="Line 69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4" name="Line 70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75" name="CustomShape 71"/>
          <p:cNvSpPr/>
          <p:nvPr/>
        </p:nvSpPr>
        <p:spPr>
          <a:xfrm>
            <a:off x="8562960" y="3156120"/>
            <a:ext cx="2406960" cy="576360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31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2BB893A-16A3-47FA-A4A0-505607FF541B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277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31, 23, 6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21, 14, 1,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12, 31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2278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20)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279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2280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81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82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2283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84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85" name="Group 10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2286" name="Line 11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87" name="Line 12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88" name="Group 13"/>
          <p:cNvGrpSpPr/>
          <p:nvPr/>
        </p:nvGrpSpPr>
        <p:grpSpPr>
          <a:xfrm>
            <a:off x="3781080" y="1295280"/>
            <a:ext cx="304560" cy="304920"/>
            <a:chOff x="3781080" y="1295280"/>
            <a:chExt cx="304560" cy="304920"/>
          </a:xfrm>
        </p:grpSpPr>
        <p:sp>
          <p:nvSpPr>
            <p:cNvPr id="2289" name="Line 14"/>
            <p:cNvSpPr/>
            <p:nvPr/>
          </p:nvSpPr>
          <p:spPr>
            <a:xfrm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90" name="Line 15"/>
            <p:cNvSpPr/>
            <p:nvPr/>
          </p:nvSpPr>
          <p:spPr>
            <a:xfrm flipH="1"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91" name="CustomShape 16"/>
          <p:cNvSpPr/>
          <p:nvPr/>
        </p:nvSpPr>
        <p:spPr>
          <a:xfrm rot="16200000">
            <a:off x="5674680" y="6254640"/>
            <a:ext cx="349200" cy="247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292" name="Group 17"/>
          <p:cNvGrpSpPr/>
          <p:nvPr/>
        </p:nvGrpSpPr>
        <p:grpSpPr>
          <a:xfrm>
            <a:off x="4297320" y="1294920"/>
            <a:ext cx="304560" cy="304920"/>
            <a:chOff x="4297320" y="1294920"/>
            <a:chExt cx="304560" cy="304920"/>
          </a:xfrm>
        </p:grpSpPr>
        <p:sp>
          <p:nvSpPr>
            <p:cNvPr id="2293" name="Line 18"/>
            <p:cNvSpPr/>
            <p:nvPr/>
          </p:nvSpPr>
          <p:spPr>
            <a:xfrm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94" name="Line 19"/>
            <p:cNvSpPr/>
            <p:nvPr/>
          </p:nvSpPr>
          <p:spPr>
            <a:xfrm flipH="1"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95" name="Group 20"/>
          <p:cNvGrpSpPr/>
          <p:nvPr/>
        </p:nvGrpSpPr>
        <p:grpSpPr>
          <a:xfrm>
            <a:off x="4831560" y="1295280"/>
            <a:ext cx="304560" cy="304920"/>
            <a:chOff x="4831560" y="1295280"/>
            <a:chExt cx="304560" cy="304920"/>
          </a:xfrm>
        </p:grpSpPr>
        <p:sp>
          <p:nvSpPr>
            <p:cNvPr id="2296" name="Line 21"/>
            <p:cNvSpPr/>
            <p:nvPr/>
          </p:nvSpPr>
          <p:spPr>
            <a:xfrm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97" name="Line 22"/>
            <p:cNvSpPr/>
            <p:nvPr/>
          </p:nvSpPr>
          <p:spPr>
            <a:xfrm flipH="1"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98" name="Group 23"/>
          <p:cNvGrpSpPr/>
          <p:nvPr/>
        </p:nvGrpSpPr>
        <p:grpSpPr>
          <a:xfrm>
            <a:off x="5455800" y="1295280"/>
            <a:ext cx="304560" cy="304920"/>
            <a:chOff x="5455800" y="1295280"/>
            <a:chExt cx="304560" cy="304920"/>
          </a:xfrm>
        </p:grpSpPr>
        <p:sp>
          <p:nvSpPr>
            <p:cNvPr id="2299" name="Line 24"/>
            <p:cNvSpPr/>
            <p:nvPr/>
          </p:nvSpPr>
          <p:spPr>
            <a:xfrm>
              <a:off x="545580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00" name="Line 25"/>
            <p:cNvSpPr/>
            <p:nvPr/>
          </p:nvSpPr>
          <p:spPr>
            <a:xfrm flipH="1">
              <a:off x="545580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301" name="Group 26"/>
          <p:cNvGrpSpPr/>
          <p:nvPr/>
        </p:nvGrpSpPr>
        <p:grpSpPr>
          <a:xfrm>
            <a:off x="3453480" y="2059200"/>
            <a:ext cx="4901040" cy="4037040"/>
            <a:chOff x="3453480" y="2059200"/>
            <a:chExt cx="4901040" cy="4037040"/>
          </a:xfrm>
        </p:grpSpPr>
        <p:sp>
          <p:nvSpPr>
            <p:cNvPr id="2302" name="Line 27"/>
            <p:cNvSpPr/>
            <p:nvPr/>
          </p:nvSpPr>
          <p:spPr>
            <a:xfrm flipH="1">
              <a:off x="5054040" y="27378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3" name="CustomShape 28"/>
            <p:cNvSpPr/>
            <p:nvPr/>
          </p:nvSpPr>
          <p:spPr>
            <a:xfrm>
              <a:off x="5760720" y="20592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04" name="CustomShape 29"/>
            <p:cNvSpPr/>
            <p:nvPr/>
          </p:nvSpPr>
          <p:spPr>
            <a:xfrm>
              <a:off x="4472640" y="372024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05" name="CustomShape 30"/>
            <p:cNvSpPr/>
            <p:nvPr/>
          </p:nvSpPr>
          <p:spPr>
            <a:xfrm>
              <a:off x="6571800" y="53154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06" name="CustomShape 31"/>
            <p:cNvSpPr/>
            <p:nvPr/>
          </p:nvSpPr>
          <p:spPr>
            <a:xfrm>
              <a:off x="7584840" y="5316840"/>
              <a:ext cx="76968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07" name="Line 32"/>
            <p:cNvSpPr/>
            <p:nvPr/>
          </p:nvSpPr>
          <p:spPr>
            <a:xfrm flipH="1">
              <a:off x="7056360" y="4458960"/>
              <a:ext cx="274680" cy="860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8" name="Line 33"/>
            <p:cNvSpPr/>
            <p:nvPr/>
          </p:nvSpPr>
          <p:spPr>
            <a:xfrm>
              <a:off x="7612200" y="4472280"/>
              <a:ext cx="30132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9" name="Line 34"/>
            <p:cNvSpPr/>
            <p:nvPr/>
          </p:nvSpPr>
          <p:spPr>
            <a:xfrm>
              <a:off x="6373440" y="27504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0" name="Line 35"/>
            <p:cNvSpPr/>
            <p:nvPr/>
          </p:nvSpPr>
          <p:spPr>
            <a:xfrm flipH="1">
              <a:off x="6134400" y="28033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1" name="CustomShape 36"/>
            <p:cNvSpPr/>
            <p:nvPr/>
          </p:nvSpPr>
          <p:spPr>
            <a:xfrm>
              <a:off x="5483520" y="534816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12" name="CustomShape 37"/>
            <p:cNvSpPr/>
            <p:nvPr/>
          </p:nvSpPr>
          <p:spPr>
            <a:xfrm>
              <a:off x="3453480" y="534348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13" name="Line 38"/>
            <p:cNvSpPr/>
            <p:nvPr/>
          </p:nvSpPr>
          <p:spPr>
            <a:xfrm flipH="1">
              <a:off x="3989160" y="43866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4" name="Line 39"/>
            <p:cNvSpPr/>
            <p:nvPr/>
          </p:nvSpPr>
          <p:spPr>
            <a:xfrm>
              <a:off x="5087520" y="4401360"/>
              <a:ext cx="658080" cy="9525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5" name="CustomShape 40"/>
            <p:cNvSpPr/>
            <p:nvPr/>
          </p:nvSpPr>
          <p:spPr>
            <a:xfrm>
              <a:off x="4471200" y="53434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16" name="Line 41"/>
            <p:cNvSpPr/>
            <p:nvPr/>
          </p:nvSpPr>
          <p:spPr>
            <a:xfrm>
              <a:off x="4839480" y="44856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7" name="CustomShape 42"/>
            <p:cNvSpPr/>
            <p:nvPr/>
          </p:nvSpPr>
          <p:spPr>
            <a:xfrm>
              <a:off x="5762880" y="37202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18" name="CustomShape 43"/>
            <p:cNvSpPr/>
            <p:nvPr/>
          </p:nvSpPr>
          <p:spPr>
            <a:xfrm>
              <a:off x="7086600" y="37249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2319" name="Group 44"/>
            <p:cNvGrpSpPr/>
            <p:nvPr/>
          </p:nvGrpSpPr>
          <p:grpSpPr>
            <a:xfrm>
              <a:off x="5837760" y="2101680"/>
              <a:ext cx="641160" cy="609840"/>
              <a:chOff x="5837760" y="2101680"/>
              <a:chExt cx="641160" cy="609840"/>
            </a:xfrm>
          </p:grpSpPr>
          <p:sp>
            <p:nvSpPr>
              <p:cNvPr id="2320" name="Line 45"/>
              <p:cNvSpPr/>
              <p:nvPr/>
            </p:nvSpPr>
            <p:spPr>
              <a:xfrm>
                <a:off x="5837760" y="210168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21" name="Line 46"/>
              <p:cNvSpPr/>
              <p:nvPr/>
            </p:nvSpPr>
            <p:spPr>
              <a:xfrm flipH="1">
                <a:off x="5837760" y="210168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322" name="Group 47"/>
            <p:cNvGrpSpPr/>
            <p:nvPr/>
          </p:nvGrpSpPr>
          <p:grpSpPr>
            <a:xfrm>
              <a:off x="4543560" y="3797640"/>
              <a:ext cx="641160" cy="609480"/>
              <a:chOff x="4543560" y="3797640"/>
              <a:chExt cx="641160" cy="609480"/>
            </a:xfrm>
          </p:grpSpPr>
          <p:sp>
            <p:nvSpPr>
              <p:cNvPr id="2323" name="Line 48"/>
              <p:cNvSpPr/>
              <p:nvPr/>
            </p:nvSpPr>
            <p:spPr>
              <a:xfrm>
                <a:off x="4543560" y="37976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24" name="Line 49"/>
              <p:cNvSpPr/>
              <p:nvPr/>
            </p:nvSpPr>
            <p:spPr>
              <a:xfrm flipH="1">
                <a:off x="4543560" y="37976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325" name="Group 50"/>
            <p:cNvGrpSpPr/>
            <p:nvPr/>
          </p:nvGrpSpPr>
          <p:grpSpPr>
            <a:xfrm>
              <a:off x="5824440" y="3798360"/>
              <a:ext cx="641880" cy="609480"/>
              <a:chOff x="5824440" y="3798360"/>
              <a:chExt cx="641880" cy="609480"/>
            </a:xfrm>
          </p:grpSpPr>
          <p:sp>
            <p:nvSpPr>
              <p:cNvPr id="2326" name="Line 51"/>
              <p:cNvSpPr/>
              <p:nvPr/>
            </p:nvSpPr>
            <p:spPr>
              <a:xfrm>
                <a:off x="5824440" y="3798360"/>
                <a:ext cx="64188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27" name="Line 52"/>
              <p:cNvSpPr/>
              <p:nvPr/>
            </p:nvSpPr>
            <p:spPr>
              <a:xfrm flipH="1">
                <a:off x="5824440" y="3798360"/>
                <a:ext cx="64152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328" name="Group 53"/>
            <p:cNvGrpSpPr/>
            <p:nvPr/>
          </p:nvGrpSpPr>
          <p:grpSpPr>
            <a:xfrm>
              <a:off x="7166520" y="3800160"/>
              <a:ext cx="641160" cy="609480"/>
              <a:chOff x="7166520" y="3800160"/>
              <a:chExt cx="641160" cy="609480"/>
            </a:xfrm>
          </p:grpSpPr>
          <p:sp>
            <p:nvSpPr>
              <p:cNvPr id="2329" name="Line 54"/>
              <p:cNvSpPr/>
              <p:nvPr/>
            </p:nvSpPr>
            <p:spPr>
              <a:xfrm>
                <a:off x="7166520" y="38001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30" name="Line 55"/>
              <p:cNvSpPr/>
              <p:nvPr/>
            </p:nvSpPr>
            <p:spPr>
              <a:xfrm flipH="1">
                <a:off x="7166520" y="38001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331" name="Group 56"/>
            <p:cNvGrpSpPr/>
            <p:nvPr/>
          </p:nvGrpSpPr>
          <p:grpSpPr>
            <a:xfrm>
              <a:off x="3518280" y="5435280"/>
              <a:ext cx="641520" cy="609480"/>
              <a:chOff x="3518280" y="5435280"/>
              <a:chExt cx="641520" cy="609480"/>
            </a:xfrm>
          </p:grpSpPr>
          <p:sp>
            <p:nvSpPr>
              <p:cNvPr id="2332" name="Line 57"/>
              <p:cNvSpPr/>
              <p:nvPr/>
            </p:nvSpPr>
            <p:spPr>
              <a:xfrm>
                <a:off x="3518280" y="5435280"/>
                <a:ext cx="64152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33" name="Line 58"/>
              <p:cNvSpPr/>
              <p:nvPr/>
            </p:nvSpPr>
            <p:spPr>
              <a:xfrm flipH="1">
                <a:off x="3518280" y="5435280"/>
                <a:ext cx="64152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334" name="Group 59"/>
            <p:cNvGrpSpPr/>
            <p:nvPr/>
          </p:nvGrpSpPr>
          <p:grpSpPr>
            <a:xfrm>
              <a:off x="4535280" y="5434200"/>
              <a:ext cx="641160" cy="609480"/>
              <a:chOff x="4535280" y="5434200"/>
              <a:chExt cx="641160" cy="609480"/>
            </a:xfrm>
          </p:grpSpPr>
          <p:sp>
            <p:nvSpPr>
              <p:cNvPr id="2335" name="Line 60"/>
              <p:cNvSpPr/>
              <p:nvPr/>
            </p:nvSpPr>
            <p:spPr>
              <a:xfrm>
                <a:off x="4535280" y="543420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36" name="Line 61"/>
              <p:cNvSpPr/>
              <p:nvPr/>
            </p:nvSpPr>
            <p:spPr>
              <a:xfrm flipH="1">
                <a:off x="4535280" y="543420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337" name="Group 62"/>
            <p:cNvGrpSpPr/>
            <p:nvPr/>
          </p:nvGrpSpPr>
          <p:grpSpPr>
            <a:xfrm>
              <a:off x="5554800" y="5435280"/>
              <a:ext cx="641160" cy="609480"/>
              <a:chOff x="5554800" y="5435280"/>
              <a:chExt cx="641160" cy="609480"/>
            </a:xfrm>
          </p:grpSpPr>
          <p:sp>
            <p:nvSpPr>
              <p:cNvPr id="2338" name="Line 63"/>
              <p:cNvSpPr/>
              <p:nvPr/>
            </p:nvSpPr>
            <p:spPr>
              <a:xfrm>
                <a:off x="5554800" y="543528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39" name="Line 64"/>
              <p:cNvSpPr/>
              <p:nvPr/>
            </p:nvSpPr>
            <p:spPr>
              <a:xfrm flipH="1">
                <a:off x="5554800" y="543528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340" name="Line 65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1" name="CustomShape 66"/>
            <p:cNvSpPr/>
            <p:nvPr/>
          </p:nvSpPr>
          <p:spPr>
            <a:xfrm flipV="1">
              <a:off x="3648960" y="242424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2" name="Line 67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w="6984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3" name="Line 68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4" name="Line 69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45" name="CustomShape 70"/>
          <p:cNvSpPr/>
          <p:nvPr/>
        </p:nvSpPr>
        <p:spPr>
          <a:xfrm>
            <a:off x="8404560" y="1356840"/>
            <a:ext cx="2565360" cy="1443600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Child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21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already visited </a:t>
            </a:r>
            <a:r>
              <a:rPr b="0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skip it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10D4E57-96F5-49AE-AFB0-5803CC951792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347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31, 23, 6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21, 14, 1,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12, 31, 23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2348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21)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349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2350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51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352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2353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54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355" name="Group 10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2356" name="Line 11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57" name="Line 12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358" name="Group 13"/>
          <p:cNvGrpSpPr/>
          <p:nvPr/>
        </p:nvGrpSpPr>
        <p:grpSpPr>
          <a:xfrm>
            <a:off x="3781080" y="1295280"/>
            <a:ext cx="304560" cy="304920"/>
            <a:chOff x="3781080" y="1295280"/>
            <a:chExt cx="304560" cy="304920"/>
          </a:xfrm>
        </p:grpSpPr>
        <p:sp>
          <p:nvSpPr>
            <p:cNvPr id="2359" name="Line 14"/>
            <p:cNvSpPr/>
            <p:nvPr/>
          </p:nvSpPr>
          <p:spPr>
            <a:xfrm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0" name="Line 15"/>
            <p:cNvSpPr/>
            <p:nvPr/>
          </p:nvSpPr>
          <p:spPr>
            <a:xfrm flipH="1"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361" name="CustomShape 16"/>
          <p:cNvSpPr/>
          <p:nvPr/>
        </p:nvSpPr>
        <p:spPr>
          <a:xfrm rot="16200000">
            <a:off x="6799320" y="6244560"/>
            <a:ext cx="349200" cy="247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362" name="Group 17"/>
          <p:cNvGrpSpPr/>
          <p:nvPr/>
        </p:nvGrpSpPr>
        <p:grpSpPr>
          <a:xfrm>
            <a:off x="4297320" y="1294920"/>
            <a:ext cx="304560" cy="304920"/>
            <a:chOff x="4297320" y="1294920"/>
            <a:chExt cx="304560" cy="304920"/>
          </a:xfrm>
        </p:grpSpPr>
        <p:sp>
          <p:nvSpPr>
            <p:cNvPr id="2363" name="Line 18"/>
            <p:cNvSpPr/>
            <p:nvPr/>
          </p:nvSpPr>
          <p:spPr>
            <a:xfrm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4" name="Line 19"/>
            <p:cNvSpPr/>
            <p:nvPr/>
          </p:nvSpPr>
          <p:spPr>
            <a:xfrm flipH="1"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365" name="Group 20"/>
          <p:cNvGrpSpPr/>
          <p:nvPr/>
        </p:nvGrpSpPr>
        <p:grpSpPr>
          <a:xfrm>
            <a:off x="4831560" y="1295280"/>
            <a:ext cx="304560" cy="304920"/>
            <a:chOff x="4831560" y="1295280"/>
            <a:chExt cx="304560" cy="304920"/>
          </a:xfrm>
        </p:grpSpPr>
        <p:sp>
          <p:nvSpPr>
            <p:cNvPr id="2366" name="Line 21"/>
            <p:cNvSpPr/>
            <p:nvPr/>
          </p:nvSpPr>
          <p:spPr>
            <a:xfrm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7" name="Line 22"/>
            <p:cNvSpPr/>
            <p:nvPr/>
          </p:nvSpPr>
          <p:spPr>
            <a:xfrm flipH="1"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368" name="Group 23"/>
          <p:cNvGrpSpPr/>
          <p:nvPr/>
        </p:nvGrpSpPr>
        <p:grpSpPr>
          <a:xfrm>
            <a:off x="5455800" y="1295280"/>
            <a:ext cx="304560" cy="304920"/>
            <a:chOff x="5455800" y="1295280"/>
            <a:chExt cx="304560" cy="304920"/>
          </a:xfrm>
        </p:grpSpPr>
        <p:sp>
          <p:nvSpPr>
            <p:cNvPr id="2369" name="Line 24"/>
            <p:cNvSpPr/>
            <p:nvPr/>
          </p:nvSpPr>
          <p:spPr>
            <a:xfrm>
              <a:off x="545580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70" name="Line 25"/>
            <p:cNvSpPr/>
            <p:nvPr/>
          </p:nvSpPr>
          <p:spPr>
            <a:xfrm flipH="1">
              <a:off x="545580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371" name="Group 26"/>
          <p:cNvGrpSpPr/>
          <p:nvPr/>
        </p:nvGrpSpPr>
        <p:grpSpPr>
          <a:xfrm>
            <a:off x="6108840" y="1295280"/>
            <a:ext cx="304560" cy="304920"/>
            <a:chOff x="6108840" y="1295280"/>
            <a:chExt cx="304560" cy="304920"/>
          </a:xfrm>
        </p:grpSpPr>
        <p:sp>
          <p:nvSpPr>
            <p:cNvPr id="2372" name="Line 27"/>
            <p:cNvSpPr/>
            <p:nvPr/>
          </p:nvSpPr>
          <p:spPr>
            <a:xfrm>
              <a:off x="610884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73" name="Line 28"/>
            <p:cNvSpPr/>
            <p:nvPr/>
          </p:nvSpPr>
          <p:spPr>
            <a:xfrm flipH="1">
              <a:off x="610884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374" name="Group 29"/>
          <p:cNvGrpSpPr/>
          <p:nvPr/>
        </p:nvGrpSpPr>
        <p:grpSpPr>
          <a:xfrm>
            <a:off x="3453480" y="2059200"/>
            <a:ext cx="4901040" cy="4037040"/>
            <a:chOff x="3453480" y="2059200"/>
            <a:chExt cx="4901040" cy="4037040"/>
          </a:xfrm>
        </p:grpSpPr>
        <p:sp>
          <p:nvSpPr>
            <p:cNvPr id="2375" name="Line 30"/>
            <p:cNvSpPr/>
            <p:nvPr/>
          </p:nvSpPr>
          <p:spPr>
            <a:xfrm flipH="1">
              <a:off x="5054040" y="27378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6" name="CustomShape 31"/>
            <p:cNvSpPr/>
            <p:nvPr/>
          </p:nvSpPr>
          <p:spPr>
            <a:xfrm>
              <a:off x="5760720" y="20592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77" name="CustomShape 32"/>
            <p:cNvSpPr/>
            <p:nvPr/>
          </p:nvSpPr>
          <p:spPr>
            <a:xfrm>
              <a:off x="4472640" y="372024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78" name="CustomShape 33"/>
            <p:cNvSpPr/>
            <p:nvPr/>
          </p:nvSpPr>
          <p:spPr>
            <a:xfrm>
              <a:off x="6571800" y="53154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79" name="CustomShape 34"/>
            <p:cNvSpPr/>
            <p:nvPr/>
          </p:nvSpPr>
          <p:spPr>
            <a:xfrm>
              <a:off x="7584840" y="5316840"/>
              <a:ext cx="76968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80" name="Line 35"/>
            <p:cNvSpPr/>
            <p:nvPr/>
          </p:nvSpPr>
          <p:spPr>
            <a:xfrm flipH="1">
              <a:off x="7056360" y="4458960"/>
              <a:ext cx="274680" cy="860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1" name="Line 36"/>
            <p:cNvSpPr/>
            <p:nvPr/>
          </p:nvSpPr>
          <p:spPr>
            <a:xfrm>
              <a:off x="7612200" y="4472280"/>
              <a:ext cx="30132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2" name="Line 37"/>
            <p:cNvSpPr/>
            <p:nvPr/>
          </p:nvSpPr>
          <p:spPr>
            <a:xfrm>
              <a:off x="6373440" y="27504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3" name="Line 38"/>
            <p:cNvSpPr/>
            <p:nvPr/>
          </p:nvSpPr>
          <p:spPr>
            <a:xfrm flipH="1">
              <a:off x="6134400" y="28033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4" name="CustomShape 39"/>
            <p:cNvSpPr/>
            <p:nvPr/>
          </p:nvSpPr>
          <p:spPr>
            <a:xfrm>
              <a:off x="5483520" y="534816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85" name="CustomShape 40"/>
            <p:cNvSpPr/>
            <p:nvPr/>
          </p:nvSpPr>
          <p:spPr>
            <a:xfrm>
              <a:off x="3453480" y="534348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86" name="Line 41"/>
            <p:cNvSpPr/>
            <p:nvPr/>
          </p:nvSpPr>
          <p:spPr>
            <a:xfrm flipH="1">
              <a:off x="3989160" y="43866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7" name="Line 42"/>
            <p:cNvSpPr/>
            <p:nvPr/>
          </p:nvSpPr>
          <p:spPr>
            <a:xfrm>
              <a:off x="5087520" y="4401360"/>
              <a:ext cx="658080" cy="9525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8" name="CustomShape 43"/>
            <p:cNvSpPr/>
            <p:nvPr/>
          </p:nvSpPr>
          <p:spPr>
            <a:xfrm>
              <a:off x="4471200" y="53434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89" name="Line 44"/>
            <p:cNvSpPr/>
            <p:nvPr/>
          </p:nvSpPr>
          <p:spPr>
            <a:xfrm>
              <a:off x="4839480" y="44856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0" name="CustomShape 45"/>
            <p:cNvSpPr/>
            <p:nvPr/>
          </p:nvSpPr>
          <p:spPr>
            <a:xfrm>
              <a:off x="5762880" y="37202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391" name="CustomShape 46"/>
            <p:cNvSpPr/>
            <p:nvPr/>
          </p:nvSpPr>
          <p:spPr>
            <a:xfrm>
              <a:off x="7086600" y="37249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2392" name="Group 47"/>
            <p:cNvGrpSpPr/>
            <p:nvPr/>
          </p:nvGrpSpPr>
          <p:grpSpPr>
            <a:xfrm>
              <a:off x="5837760" y="2106000"/>
              <a:ext cx="641160" cy="609840"/>
              <a:chOff x="5837760" y="2106000"/>
              <a:chExt cx="641160" cy="609840"/>
            </a:xfrm>
          </p:grpSpPr>
          <p:sp>
            <p:nvSpPr>
              <p:cNvPr id="2393" name="Line 48"/>
              <p:cNvSpPr/>
              <p:nvPr/>
            </p:nvSpPr>
            <p:spPr>
              <a:xfrm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94" name="Line 49"/>
              <p:cNvSpPr/>
              <p:nvPr/>
            </p:nvSpPr>
            <p:spPr>
              <a:xfrm flipH="1"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395" name="Group 50"/>
            <p:cNvGrpSpPr/>
            <p:nvPr/>
          </p:nvGrpSpPr>
          <p:grpSpPr>
            <a:xfrm>
              <a:off x="4543560" y="3801960"/>
              <a:ext cx="641160" cy="609480"/>
              <a:chOff x="4543560" y="3801960"/>
              <a:chExt cx="641160" cy="609480"/>
            </a:xfrm>
          </p:grpSpPr>
          <p:sp>
            <p:nvSpPr>
              <p:cNvPr id="2396" name="Line 51"/>
              <p:cNvSpPr/>
              <p:nvPr/>
            </p:nvSpPr>
            <p:spPr>
              <a:xfrm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97" name="Line 52"/>
              <p:cNvSpPr/>
              <p:nvPr/>
            </p:nvSpPr>
            <p:spPr>
              <a:xfrm flipH="1"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398" name="Group 53"/>
            <p:cNvGrpSpPr/>
            <p:nvPr/>
          </p:nvGrpSpPr>
          <p:grpSpPr>
            <a:xfrm>
              <a:off x="5824440" y="3802680"/>
              <a:ext cx="641880" cy="609480"/>
              <a:chOff x="5824440" y="3802680"/>
              <a:chExt cx="641880" cy="609480"/>
            </a:xfrm>
          </p:grpSpPr>
          <p:sp>
            <p:nvSpPr>
              <p:cNvPr id="2399" name="Line 54"/>
              <p:cNvSpPr/>
              <p:nvPr/>
            </p:nvSpPr>
            <p:spPr>
              <a:xfrm>
                <a:off x="5824440" y="3802680"/>
                <a:ext cx="64188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00" name="Line 55"/>
              <p:cNvSpPr/>
              <p:nvPr/>
            </p:nvSpPr>
            <p:spPr>
              <a:xfrm flipH="1">
                <a:off x="5824440" y="3802680"/>
                <a:ext cx="64152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401" name="Group 56"/>
            <p:cNvGrpSpPr/>
            <p:nvPr/>
          </p:nvGrpSpPr>
          <p:grpSpPr>
            <a:xfrm>
              <a:off x="7166520" y="3804480"/>
              <a:ext cx="641160" cy="609480"/>
              <a:chOff x="7166520" y="3804480"/>
              <a:chExt cx="641160" cy="609480"/>
            </a:xfrm>
          </p:grpSpPr>
          <p:sp>
            <p:nvSpPr>
              <p:cNvPr id="2402" name="Line 57"/>
              <p:cNvSpPr/>
              <p:nvPr/>
            </p:nvSpPr>
            <p:spPr>
              <a:xfrm>
                <a:off x="7166520" y="380448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03" name="Line 58"/>
              <p:cNvSpPr/>
              <p:nvPr/>
            </p:nvSpPr>
            <p:spPr>
              <a:xfrm flipH="1">
                <a:off x="7166520" y="380448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404" name="Group 59"/>
            <p:cNvGrpSpPr/>
            <p:nvPr/>
          </p:nvGrpSpPr>
          <p:grpSpPr>
            <a:xfrm>
              <a:off x="3518280" y="5438160"/>
              <a:ext cx="641520" cy="609840"/>
              <a:chOff x="3518280" y="5438160"/>
              <a:chExt cx="641520" cy="609840"/>
            </a:xfrm>
          </p:grpSpPr>
          <p:sp>
            <p:nvSpPr>
              <p:cNvPr id="2405" name="Line 60"/>
              <p:cNvSpPr/>
              <p:nvPr/>
            </p:nvSpPr>
            <p:spPr>
              <a:xfrm>
                <a:off x="3518280" y="5438160"/>
                <a:ext cx="64152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06" name="Line 61"/>
              <p:cNvSpPr/>
              <p:nvPr/>
            </p:nvSpPr>
            <p:spPr>
              <a:xfrm flipH="1">
                <a:off x="3518280" y="5438160"/>
                <a:ext cx="64152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407" name="Group 62"/>
            <p:cNvGrpSpPr/>
            <p:nvPr/>
          </p:nvGrpSpPr>
          <p:grpSpPr>
            <a:xfrm>
              <a:off x="4535280" y="5437440"/>
              <a:ext cx="641160" cy="609480"/>
              <a:chOff x="4535280" y="5437440"/>
              <a:chExt cx="641160" cy="609480"/>
            </a:xfrm>
          </p:grpSpPr>
          <p:sp>
            <p:nvSpPr>
              <p:cNvPr id="2408" name="Line 63"/>
              <p:cNvSpPr/>
              <p:nvPr/>
            </p:nvSpPr>
            <p:spPr>
              <a:xfrm>
                <a:off x="4535280" y="54374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09" name="Line 64"/>
              <p:cNvSpPr/>
              <p:nvPr/>
            </p:nvSpPr>
            <p:spPr>
              <a:xfrm flipH="1">
                <a:off x="4535280" y="54374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410" name="Group 65"/>
            <p:cNvGrpSpPr/>
            <p:nvPr/>
          </p:nvGrpSpPr>
          <p:grpSpPr>
            <a:xfrm>
              <a:off x="5554800" y="5438160"/>
              <a:ext cx="641160" cy="609840"/>
              <a:chOff x="5554800" y="5438160"/>
              <a:chExt cx="641160" cy="609840"/>
            </a:xfrm>
          </p:grpSpPr>
          <p:sp>
            <p:nvSpPr>
              <p:cNvPr id="2411" name="Line 66"/>
              <p:cNvSpPr/>
              <p:nvPr/>
            </p:nvSpPr>
            <p:spPr>
              <a:xfrm>
                <a:off x="5554800" y="543816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12" name="Line 67"/>
              <p:cNvSpPr/>
              <p:nvPr/>
            </p:nvSpPr>
            <p:spPr>
              <a:xfrm flipH="1">
                <a:off x="5554800" y="543816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413" name="Group 68"/>
            <p:cNvGrpSpPr/>
            <p:nvPr/>
          </p:nvGrpSpPr>
          <p:grpSpPr>
            <a:xfrm>
              <a:off x="6645600" y="5423760"/>
              <a:ext cx="641160" cy="609480"/>
              <a:chOff x="6645600" y="5423760"/>
              <a:chExt cx="641160" cy="609480"/>
            </a:xfrm>
          </p:grpSpPr>
          <p:sp>
            <p:nvSpPr>
              <p:cNvPr id="2414" name="Line 69"/>
              <p:cNvSpPr/>
              <p:nvPr/>
            </p:nvSpPr>
            <p:spPr>
              <a:xfrm>
                <a:off x="6645600" y="54237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415" name="Line 70"/>
              <p:cNvSpPr/>
              <p:nvPr/>
            </p:nvSpPr>
            <p:spPr>
              <a:xfrm flipH="1">
                <a:off x="6645600" y="54237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416" name="Line 71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7" name="CustomShape 72"/>
            <p:cNvSpPr/>
            <p:nvPr/>
          </p:nvSpPr>
          <p:spPr>
            <a:xfrm flipV="1">
              <a:off x="3648960" y="242424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8" name="Line 73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9" name="Line 74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0" name="Line 75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21" name="CustomShape 76"/>
          <p:cNvSpPr/>
          <p:nvPr/>
        </p:nvSpPr>
        <p:spPr>
          <a:xfrm>
            <a:off x="8178480" y="1356840"/>
            <a:ext cx="2970360" cy="1443600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Remove from the queue the next node and print it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22" name="CustomShape 77"/>
          <p:cNvSpPr/>
          <p:nvPr/>
        </p:nvSpPr>
        <p:spPr>
          <a:xfrm>
            <a:off x="8562960" y="3156120"/>
            <a:ext cx="2406960" cy="576360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23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8554513-A555-4B3D-9F17-1F56662801DD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424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31, 23, 6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21, 14, 1,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12, 31, 23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2425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22)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426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2427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28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429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2430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31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432" name="Group 10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2433" name="Line 11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34" name="Line 12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435" name="Group 13"/>
          <p:cNvGrpSpPr/>
          <p:nvPr/>
        </p:nvGrpSpPr>
        <p:grpSpPr>
          <a:xfrm>
            <a:off x="3781080" y="1295280"/>
            <a:ext cx="304560" cy="304920"/>
            <a:chOff x="3781080" y="1295280"/>
            <a:chExt cx="304560" cy="304920"/>
          </a:xfrm>
        </p:grpSpPr>
        <p:sp>
          <p:nvSpPr>
            <p:cNvPr id="2436" name="Line 14"/>
            <p:cNvSpPr/>
            <p:nvPr/>
          </p:nvSpPr>
          <p:spPr>
            <a:xfrm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37" name="Line 15"/>
            <p:cNvSpPr/>
            <p:nvPr/>
          </p:nvSpPr>
          <p:spPr>
            <a:xfrm flipH="1"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38" name="CustomShape 16"/>
          <p:cNvSpPr/>
          <p:nvPr/>
        </p:nvSpPr>
        <p:spPr>
          <a:xfrm rot="16200000">
            <a:off x="6799320" y="6244560"/>
            <a:ext cx="349200" cy="247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439" name="Group 17"/>
          <p:cNvGrpSpPr/>
          <p:nvPr/>
        </p:nvGrpSpPr>
        <p:grpSpPr>
          <a:xfrm>
            <a:off x="4297320" y="1294920"/>
            <a:ext cx="304560" cy="304920"/>
            <a:chOff x="4297320" y="1294920"/>
            <a:chExt cx="304560" cy="304920"/>
          </a:xfrm>
        </p:grpSpPr>
        <p:sp>
          <p:nvSpPr>
            <p:cNvPr id="2440" name="Line 18"/>
            <p:cNvSpPr/>
            <p:nvPr/>
          </p:nvSpPr>
          <p:spPr>
            <a:xfrm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41" name="Line 19"/>
            <p:cNvSpPr/>
            <p:nvPr/>
          </p:nvSpPr>
          <p:spPr>
            <a:xfrm flipH="1"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442" name="Group 20"/>
          <p:cNvGrpSpPr/>
          <p:nvPr/>
        </p:nvGrpSpPr>
        <p:grpSpPr>
          <a:xfrm>
            <a:off x="4831560" y="1295280"/>
            <a:ext cx="304560" cy="304920"/>
            <a:chOff x="4831560" y="1295280"/>
            <a:chExt cx="304560" cy="304920"/>
          </a:xfrm>
        </p:grpSpPr>
        <p:sp>
          <p:nvSpPr>
            <p:cNvPr id="2443" name="Line 21"/>
            <p:cNvSpPr/>
            <p:nvPr/>
          </p:nvSpPr>
          <p:spPr>
            <a:xfrm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44" name="Line 22"/>
            <p:cNvSpPr/>
            <p:nvPr/>
          </p:nvSpPr>
          <p:spPr>
            <a:xfrm flipH="1"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445" name="Group 23"/>
          <p:cNvGrpSpPr/>
          <p:nvPr/>
        </p:nvGrpSpPr>
        <p:grpSpPr>
          <a:xfrm>
            <a:off x="5455800" y="1295280"/>
            <a:ext cx="304560" cy="304920"/>
            <a:chOff x="5455800" y="1295280"/>
            <a:chExt cx="304560" cy="304920"/>
          </a:xfrm>
        </p:grpSpPr>
        <p:sp>
          <p:nvSpPr>
            <p:cNvPr id="2446" name="Line 24"/>
            <p:cNvSpPr/>
            <p:nvPr/>
          </p:nvSpPr>
          <p:spPr>
            <a:xfrm>
              <a:off x="545580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47" name="Line 25"/>
            <p:cNvSpPr/>
            <p:nvPr/>
          </p:nvSpPr>
          <p:spPr>
            <a:xfrm flipH="1">
              <a:off x="545580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448" name="Group 26"/>
          <p:cNvGrpSpPr/>
          <p:nvPr/>
        </p:nvGrpSpPr>
        <p:grpSpPr>
          <a:xfrm>
            <a:off x="6108840" y="1295280"/>
            <a:ext cx="304560" cy="304920"/>
            <a:chOff x="6108840" y="1295280"/>
            <a:chExt cx="304560" cy="304920"/>
          </a:xfrm>
        </p:grpSpPr>
        <p:sp>
          <p:nvSpPr>
            <p:cNvPr id="2449" name="Line 27"/>
            <p:cNvSpPr/>
            <p:nvPr/>
          </p:nvSpPr>
          <p:spPr>
            <a:xfrm>
              <a:off x="610884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50" name="Line 28"/>
            <p:cNvSpPr/>
            <p:nvPr/>
          </p:nvSpPr>
          <p:spPr>
            <a:xfrm flipH="1">
              <a:off x="610884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51" name="Line 29"/>
          <p:cNvSpPr/>
          <p:nvPr/>
        </p:nvSpPr>
        <p:spPr>
          <a:xfrm flipH="1">
            <a:off x="5054040" y="2737800"/>
            <a:ext cx="864000" cy="102960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2" name="CustomShape 30"/>
          <p:cNvSpPr/>
          <p:nvPr/>
        </p:nvSpPr>
        <p:spPr>
          <a:xfrm>
            <a:off x="5760720" y="2059200"/>
            <a:ext cx="766800" cy="74808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7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53" name="CustomShape 31"/>
          <p:cNvSpPr/>
          <p:nvPr/>
        </p:nvSpPr>
        <p:spPr>
          <a:xfrm>
            <a:off x="4472640" y="3720240"/>
            <a:ext cx="765360" cy="74808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19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54" name="CustomShape 32"/>
          <p:cNvSpPr/>
          <p:nvPr/>
        </p:nvSpPr>
        <p:spPr>
          <a:xfrm>
            <a:off x="6571800" y="5315400"/>
            <a:ext cx="766800" cy="74808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23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55" name="CustomShape 33"/>
          <p:cNvSpPr/>
          <p:nvPr/>
        </p:nvSpPr>
        <p:spPr>
          <a:xfrm>
            <a:off x="7584840" y="5316840"/>
            <a:ext cx="769680" cy="74808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6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56" name="Line 34"/>
          <p:cNvSpPr/>
          <p:nvPr/>
        </p:nvSpPr>
        <p:spPr>
          <a:xfrm flipH="1">
            <a:off x="7056360" y="4458960"/>
            <a:ext cx="274680" cy="86076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7" name="Line 35"/>
          <p:cNvSpPr/>
          <p:nvPr/>
        </p:nvSpPr>
        <p:spPr>
          <a:xfrm>
            <a:off x="7612200" y="4472280"/>
            <a:ext cx="301320" cy="83412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8" name="Line 36"/>
          <p:cNvSpPr/>
          <p:nvPr/>
        </p:nvSpPr>
        <p:spPr>
          <a:xfrm>
            <a:off x="6373440" y="2750400"/>
            <a:ext cx="877320" cy="102960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9" name="Line 37"/>
          <p:cNvSpPr/>
          <p:nvPr/>
        </p:nvSpPr>
        <p:spPr>
          <a:xfrm flipH="1">
            <a:off x="6134400" y="2803320"/>
            <a:ext cx="11160" cy="88992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0" name="CustomShape 38"/>
          <p:cNvSpPr/>
          <p:nvPr/>
        </p:nvSpPr>
        <p:spPr>
          <a:xfrm>
            <a:off x="5483520" y="5348160"/>
            <a:ext cx="766800" cy="74808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31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61" name="CustomShape 39"/>
          <p:cNvSpPr/>
          <p:nvPr/>
        </p:nvSpPr>
        <p:spPr>
          <a:xfrm>
            <a:off x="3453480" y="5343480"/>
            <a:ext cx="765360" cy="74808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62" name="Line 40"/>
          <p:cNvSpPr/>
          <p:nvPr/>
        </p:nvSpPr>
        <p:spPr>
          <a:xfrm flipH="1">
            <a:off x="3989160" y="4386600"/>
            <a:ext cx="606600" cy="97308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3" name="Line 41"/>
          <p:cNvSpPr/>
          <p:nvPr/>
        </p:nvSpPr>
        <p:spPr>
          <a:xfrm>
            <a:off x="5087520" y="4401360"/>
            <a:ext cx="658080" cy="95256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4" name="CustomShape 42"/>
          <p:cNvSpPr/>
          <p:nvPr/>
        </p:nvSpPr>
        <p:spPr>
          <a:xfrm>
            <a:off x="4471200" y="5343480"/>
            <a:ext cx="766800" cy="74808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12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65" name="Line 43"/>
          <p:cNvSpPr/>
          <p:nvPr/>
        </p:nvSpPr>
        <p:spPr>
          <a:xfrm>
            <a:off x="4839480" y="4485600"/>
            <a:ext cx="6840" cy="83412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6" name="CustomShape 44"/>
          <p:cNvSpPr/>
          <p:nvPr/>
        </p:nvSpPr>
        <p:spPr>
          <a:xfrm>
            <a:off x="5762880" y="3720240"/>
            <a:ext cx="766800" cy="74808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21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67" name="CustomShape 45"/>
          <p:cNvSpPr/>
          <p:nvPr/>
        </p:nvSpPr>
        <p:spPr>
          <a:xfrm>
            <a:off x="7086600" y="3724920"/>
            <a:ext cx="766800" cy="748080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3cd60"/>
                </a:solidFill>
                <a:latin typeface="Consolas"/>
                <a:ea typeface="DejaVu Sans"/>
              </a:rPr>
              <a:t>14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2468" name="Group 46"/>
          <p:cNvGrpSpPr/>
          <p:nvPr/>
        </p:nvGrpSpPr>
        <p:grpSpPr>
          <a:xfrm>
            <a:off x="5837760" y="2106000"/>
            <a:ext cx="641160" cy="609840"/>
            <a:chOff x="5837760" y="2106000"/>
            <a:chExt cx="641160" cy="609840"/>
          </a:xfrm>
        </p:grpSpPr>
        <p:sp>
          <p:nvSpPr>
            <p:cNvPr id="2469" name="Line 47"/>
            <p:cNvSpPr/>
            <p:nvPr/>
          </p:nvSpPr>
          <p:spPr>
            <a:xfrm>
              <a:off x="5837760" y="210600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0" name="Line 48"/>
            <p:cNvSpPr/>
            <p:nvPr/>
          </p:nvSpPr>
          <p:spPr>
            <a:xfrm flipH="1">
              <a:off x="5837760" y="210600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471" name="Group 49"/>
          <p:cNvGrpSpPr/>
          <p:nvPr/>
        </p:nvGrpSpPr>
        <p:grpSpPr>
          <a:xfrm>
            <a:off x="4543560" y="3801960"/>
            <a:ext cx="641160" cy="609480"/>
            <a:chOff x="4543560" y="3801960"/>
            <a:chExt cx="641160" cy="609480"/>
          </a:xfrm>
        </p:grpSpPr>
        <p:sp>
          <p:nvSpPr>
            <p:cNvPr id="2472" name="Line 50"/>
            <p:cNvSpPr/>
            <p:nvPr/>
          </p:nvSpPr>
          <p:spPr>
            <a:xfrm>
              <a:off x="4543560" y="38019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3" name="Line 51"/>
            <p:cNvSpPr/>
            <p:nvPr/>
          </p:nvSpPr>
          <p:spPr>
            <a:xfrm flipH="1">
              <a:off x="4543560" y="38019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474" name="Group 52"/>
          <p:cNvGrpSpPr/>
          <p:nvPr/>
        </p:nvGrpSpPr>
        <p:grpSpPr>
          <a:xfrm>
            <a:off x="5824440" y="3802680"/>
            <a:ext cx="641880" cy="609480"/>
            <a:chOff x="5824440" y="3802680"/>
            <a:chExt cx="641880" cy="609480"/>
          </a:xfrm>
        </p:grpSpPr>
        <p:sp>
          <p:nvSpPr>
            <p:cNvPr id="2475" name="Line 53"/>
            <p:cNvSpPr/>
            <p:nvPr/>
          </p:nvSpPr>
          <p:spPr>
            <a:xfrm>
              <a:off x="5824440" y="3802680"/>
              <a:ext cx="64188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6" name="Line 54"/>
            <p:cNvSpPr/>
            <p:nvPr/>
          </p:nvSpPr>
          <p:spPr>
            <a:xfrm flipH="1">
              <a:off x="5824440" y="3802680"/>
              <a:ext cx="64152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477" name="Group 55"/>
          <p:cNvGrpSpPr/>
          <p:nvPr/>
        </p:nvGrpSpPr>
        <p:grpSpPr>
          <a:xfrm>
            <a:off x="7166520" y="3804480"/>
            <a:ext cx="641160" cy="609480"/>
            <a:chOff x="7166520" y="3804480"/>
            <a:chExt cx="641160" cy="609480"/>
          </a:xfrm>
        </p:grpSpPr>
        <p:sp>
          <p:nvSpPr>
            <p:cNvPr id="2478" name="Line 56"/>
            <p:cNvSpPr/>
            <p:nvPr/>
          </p:nvSpPr>
          <p:spPr>
            <a:xfrm>
              <a:off x="7166520" y="380448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9" name="Line 57"/>
            <p:cNvSpPr/>
            <p:nvPr/>
          </p:nvSpPr>
          <p:spPr>
            <a:xfrm flipH="1">
              <a:off x="7166520" y="380448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480" name="Group 58"/>
          <p:cNvGrpSpPr/>
          <p:nvPr/>
        </p:nvGrpSpPr>
        <p:grpSpPr>
          <a:xfrm>
            <a:off x="3518280" y="5438160"/>
            <a:ext cx="641880" cy="609840"/>
            <a:chOff x="3518280" y="5438160"/>
            <a:chExt cx="641880" cy="609840"/>
          </a:xfrm>
        </p:grpSpPr>
        <p:sp>
          <p:nvSpPr>
            <p:cNvPr id="2481" name="Line 59"/>
            <p:cNvSpPr/>
            <p:nvPr/>
          </p:nvSpPr>
          <p:spPr>
            <a:xfrm>
              <a:off x="3518280" y="5438160"/>
              <a:ext cx="64152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2" name="Line 60"/>
            <p:cNvSpPr/>
            <p:nvPr/>
          </p:nvSpPr>
          <p:spPr>
            <a:xfrm flipH="1">
              <a:off x="3518640" y="5438160"/>
              <a:ext cx="64152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483" name="Group 61"/>
          <p:cNvGrpSpPr/>
          <p:nvPr/>
        </p:nvGrpSpPr>
        <p:grpSpPr>
          <a:xfrm>
            <a:off x="4535280" y="5437440"/>
            <a:ext cx="641160" cy="609480"/>
            <a:chOff x="4535280" y="5437440"/>
            <a:chExt cx="641160" cy="609480"/>
          </a:xfrm>
        </p:grpSpPr>
        <p:sp>
          <p:nvSpPr>
            <p:cNvPr id="2484" name="Line 62"/>
            <p:cNvSpPr/>
            <p:nvPr/>
          </p:nvSpPr>
          <p:spPr>
            <a:xfrm>
              <a:off x="4535280" y="543744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5" name="Line 63"/>
            <p:cNvSpPr/>
            <p:nvPr/>
          </p:nvSpPr>
          <p:spPr>
            <a:xfrm flipH="1">
              <a:off x="4535280" y="543744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486" name="Group 64"/>
          <p:cNvGrpSpPr/>
          <p:nvPr/>
        </p:nvGrpSpPr>
        <p:grpSpPr>
          <a:xfrm>
            <a:off x="5554800" y="5438160"/>
            <a:ext cx="641160" cy="609840"/>
            <a:chOff x="5554800" y="5438160"/>
            <a:chExt cx="641160" cy="609840"/>
          </a:xfrm>
        </p:grpSpPr>
        <p:sp>
          <p:nvSpPr>
            <p:cNvPr id="2487" name="Line 65"/>
            <p:cNvSpPr/>
            <p:nvPr/>
          </p:nvSpPr>
          <p:spPr>
            <a:xfrm>
              <a:off x="5554800" y="543816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8" name="Line 66"/>
            <p:cNvSpPr/>
            <p:nvPr/>
          </p:nvSpPr>
          <p:spPr>
            <a:xfrm flipH="1">
              <a:off x="5554800" y="5438160"/>
              <a:ext cx="641160" cy="60984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489" name="Group 67"/>
          <p:cNvGrpSpPr/>
          <p:nvPr/>
        </p:nvGrpSpPr>
        <p:grpSpPr>
          <a:xfrm>
            <a:off x="6645600" y="5423760"/>
            <a:ext cx="641160" cy="609480"/>
            <a:chOff x="6645600" y="5423760"/>
            <a:chExt cx="641160" cy="609480"/>
          </a:xfrm>
        </p:grpSpPr>
        <p:sp>
          <p:nvSpPr>
            <p:cNvPr id="2490" name="Line 68"/>
            <p:cNvSpPr/>
            <p:nvPr/>
          </p:nvSpPr>
          <p:spPr>
            <a:xfrm>
              <a:off x="6645600" y="54237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1" name="Line 69"/>
            <p:cNvSpPr/>
            <p:nvPr/>
          </p:nvSpPr>
          <p:spPr>
            <a:xfrm flipH="1">
              <a:off x="6645600" y="542376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92" name="Line 70"/>
          <p:cNvSpPr/>
          <p:nvPr/>
        </p:nvSpPr>
        <p:spPr>
          <a:xfrm>
            <a:off x="5274360" y="4068720"/>
            <a:ext cx="467640" cy="2412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3" name="CustomShape 71"/>
          <p:cNvSpPr/>
          <p:nvPr/>
        </p:nvSpPr>
        <p:spPr>
          <a:xfrm flipV="1">
            <a:off x="3648960" y="2424240"/>
            <a:ext cx="2101680" cy="2896920"/>
          </a:xfrm>
          <a:custGeom>
            <a:avLst/>
            <a:gdLst/>
            <a:ahLst/>
            <a:rect l="l" t="t" r="r" b="b"/>
            <a:pathLst>
              <a:path w="2103002" h="2821976">
                <a:moveTo>
                  <a:pt x="123091" y="0"/>
                </a:moveTo>
                <a:cubicBezTo>
                  <a:pt x="-9615" y="158533"/>
                  <a:pt x="-209558" y="1029762"/>
                  <a:pt x="599031" y="2035460"/>
                </a:cubicBezTo>
                <a:cubicBezTo>
                  <a:pt x="1415072" y="2873645"/>
                  <a:pt x="1873338" y="2856171"/>
                  <a:pt x="2103002" y="2798357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4" name="Line 72"/>
          <p:cNvSpPr/>
          <p:nvPr/>
        </p:nvSpPr>
        <p:spPr>
          <a:xfrm flipV="1">
            <a:off x="5923080" y="4476240"/>
            <a:ext cx="146160" cy="84384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5" name="Line 73"/>
          <p:cNvSpPr/>
          <p:nvPr/>
        </p:nvSpPr>
        <p:spPr>
          <a:xfrm flipH="1" flipV="1">
            <a:off x="6313680" y="4450680"/>
            <a:ext cx="461520" cy="887760"/>
          </a:xfrm>
          <a:prstGeom prst="line">
            <a:avLst/>
          </a:prstGeom>
          <a:ln w="6984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6" name="Line 74"/>
          <p:cNvSpPr/>
          <p:nvPr/>
        </p:nvSpPr>
        <p:spPr>
          <a:xfrm>
            <a:off x="6541920" y="4092840"/>
            <a:ext cx="544680" cy="0"/>
          </a:xfrm>
          <a:prstGeom prst="line">
            <a:avLst/>
          </a:prstGeom>
          <a:ln cap="rnd" w="3816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7" name="CustomShape 75"/>
          <p:cNvSpPr/>
          <p:nvPr/>
        </p:nvSpPr>
        <p:spPr>
          <a:xfrm>
            <a:off x="8404560" y="1356840"/>
            <a:ext cx="2565360" cy="1443600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Child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21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already visited </a:t>
            </a:r>
            <a:r>
              <a:rPr b="0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skip it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6621EAB-9C37-4E73-B401-0968DE1A7F92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Path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 (in undirected graph)</a:t>
            </a:r>
            <a:endParaRPr b="0" lang="en-US" sz="34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Sequence of nodes n</a:t>
            </a:r>
            <a:r>
              <a:rPr b="0" lang="en-US" sz="3200" spc="-1" strike="noStrike" baseline="-25000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, n</a:t>
            </a:r>
            <a:r>
              <a:rPr b="0" lang="en-US" sz="3200" spc="-1" strike="noStrike" baseline="-25000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, … n</a:t>
            </a:r>
            <a:r>
              <a:rPr b="0" lang="en-US" sz="3200" spc="-1" strike="noStrike" baseline="-25000">
                <a:solidFill>
                  <a:srgbClr val="ffffff"/>
                </a:solidFill>
                <a:latin typeface="Calibri"/>
                <a:ea typeface="DejaVu Sans"/>
              </a:rPr>
              <a:t>k</a:t>
            </a:r>
            <a:endParaRPr b="0" lang="en-US" sz="32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Edge exists between each pair of nodes n</a:t>
            </a:r>
            <a:r>
              <a:rPr b="0" lang="en-US" sz="3200" spc="-1" strike="noStrike" baseline="-25000">
                <a:solidFill>
                  <a:srgbClr val="ffffff"/>
                </a:solidFill>
                <a:latin typeface="Calibri"/>
                <a:ea typeface="DejaVu Sans"/>
              </a:rPr>
              <a:t>i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, n</a:t>
            </a:r>
            <a:r>
              <a:rPr b="0" lang="en-US" sz="3200" spc="-1" strike="noStrike" baseline="-25000">
                <a:solidFill>
                  <a:srgbClr val="ffffff"/>
                </a:solidFill>
                <a:latin typeface="Calibri"/>
                <a:ea typeface="DejaVu Sans"/>
              </a:rPr>
              <a:t>i+1</a:t>
            </a:r>
            <a:endParaRPr b="0" lang="en-US" sz="32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Examples:</a:t>
            </a:r>
            <a:endParaRPr b="0" lang="en-US" sz="3200" spc="-1" strike="noStrike">
              <a:latin typeface="Arial"/>
            </a:endParaRPr>
          </a:p>
          <a:p>
            <a:pPr lvl="2" marL="91440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A, B, C is a path</a:t>
            </a:r>
            <a:endParaRPr b="0" lang="en-US" sz="3000" spc="-1" strike="noStrike">
              <a:latin typeface="Arial"/>
            </a:endParaRPr>
          </a:p>
          <a:p>
            <a:pPr lvl="2" marL="91440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A, B, G, N, K is a path</a:t>
            </a:r>
            <a:endParaRPr b="0" lang="en-US" sz="3000" spc="-1" strike="noStrike">
              <a:latin typeface="Arial"/>
            </a:endParaRPr>
          </a:p>
          <a:p>
            <a:pPr lvl="2" marL="91440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H, K, C is not a path</a:t>
            </a:r>
            <a:endParaRPr b="0" lang="en-US" sz="3000" spc="-1" strike="noStrike">
              <a:latin typeface="Arial"/>
            </a:endParaRPr>
          </a:p>
          <a:p>
            <a:pPr lvl="2" marL="91440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H, G, G, B, N is not a path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Graph Definitions (4)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5" name="CustomShape 4"/>
          <p:cNvSpPr/>
          <p:nvPr/>
        </p:nvSpPr>
        <p:spPr>
          <a:xfrm>
            <a:off x="6170760" y="3406320"/>
            <a:ext cx="2914920" cy="1370160"/>
          </a:xfrm>
          <a:custGeom>
            <a:avLst/>
            <a:gdLst/>
            <a:ahLst/>
            <a:rect l="l" t="t" r="r" b="b"/>
            <a:pathLst>
              <a:path w="1680" h="728">
                <a:moveTo>
                  <a:pt x="0" y="728"/>
                </a:moveTo>
                <a:cubicBezTo>
                  <a:pt x="172" y="468"/>
                  <a:pt x="344" y="208"/>
                  <a:pt x="624" y="104"/>
                </a:cubicBezTo>
                <a:cubicBezTo>
                  <a:pt x="904" y="0"/>
                  <a:pt x="1292" y="52"/>
                  <a:pt x="1680" y="104"/>
                </a:cubicBezTo>
              </a:path>
            </a:pathLst>
          </a:custGeom>
          <a:noFill/>
          <a:ln w="63360">
            <a:solidFill>
              <a:schemeClr val="tx1">
                <a:lumMod val="40000"/>
                <a:lumOff val="60000"/>
              </a:schemeClr>
            </a:solidFill>
            <a:round/>
            <a:tailEnd len="med" type="triangle" w="med"/>
          </a:ln>
          <a:effectLst>
            <a:outerShdw algn="ctr" blurRad="63500" dir="5400000" dist="50760" rotWithShape="0">
              <a:schemeClr val="bg1">
                <a:lumMod val="95000"/>
                <a:lumOff val="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276" name="Group 5"/>
          <p:cNvGrpSpPr/>
          <p:nvPr/>
        </p:nvGrpSpPr>
        <p:grpSpPr>
          <a:xfrm>
            <a:off x="6399360" y="3786120"/>
            <a:ext cx="3482280" cy="2384640"/>
            <a:chOff x="6399360" y="3786120"/>
            <a:chExt cx="3482280" cy="2384640"/>
          </a:xfrm>
        </p:grpSpPr>
        <p:sp>
          <p:nvSpPr>
            <p:cNvPr id="277" name="CustomShape 6"/>
            <p:cNvSpPr/>
            <p:nvPr/>
          </p:nvSpPr>
          <p:spPr>
            <a:xfrm>
              <a:off x="7817760" y="4777920"/>
              <a:ext cx="55656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G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8" name="CustomShape 7"/>
            <p:cNvSpPr/>
            <p:nvPr/>
          </p:nvSpPr>
          <p:spPr>
            <a:xfrm>
              <a:off x="8532720" y="3863520"/>
              <a:ext cx="61848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C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9" name="CustomShape 8"/>
            <p:cNvSpPr/>
            <p:nvPr/>
          </p:nvSpPr>
          <p:spPr>
            <a:xfrm>
              <a:off x="7245360" y="3786120"/>
              <a:ext cx="58680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B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80" name="CustomShape 9"/>
            <p:cNvSpPr/>
            <p:nvPr/>
          </p:nvSpPr>
          <p:spPr>
            <a:xfrm>
              <a:off x="6399360" y="4701600"/>
              <a:ext cx="55656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81" name="CustomShape 10"/>
            <p:cNvSpPr/>
            <p:nvPr/>
          </p:nvSpPr>
          <p:spPr>
            <a:xfrm flipV="1">
              <a:off x="8294040" y="4336560"/>
              <a:ext cx="328320" cy="519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CustomShape 11"/>
            <p:cNvSpPr/>
            <p:nvPr/>
          </p:nvSpPr>
          <p:spPr>
            <a:xfrm>
              <a:off x="7833960" y="4064040"/>
              <a:ext cx="697680" cy="75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CustomShape 12"/>
            <p:cNvSpPr/>
            <p:nvPr/>
          </p:nvSpPr>
          <p:spPr>
            <a:xfrm flipH="1" flipV="1">
              <a:off x="7538400" y="4340520"/>
              <a:ext cx="358200" cy="51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CustomShape 13"/>
            <p:cNvSpPr/>
            <p:nvPr/>
          </p:nvSpPr>
          <p:spPr>
            <a:xfrm>
              <a:off x="6957360" y="4979880"/>
              <a:ext cx="858960" cy="7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CustomShape 14"/>
            <p:cNvSpPr/>
            <p:nvPr/>
          </p:nvSpPr>
          <p:spPr>
            <a:xfrm flipH="1">
              <a:off x="6874200" y="4260600"/>
              <a:ext cx="454680" cy="521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CustomShape 15"/>
            <p:cNvSpPr/>
            <p:nvPr/>
          </p:nvSpPr>
          <p:spPr>
            <a:xfrm>
              <a:off x="6932520" y="5616000"/>
              <a:ext cx="58680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H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87" name="CustomShape 16"/>
            <p:cNvSpPr/>
            <p:nvPr/>
          </p:nvSpPr>
          <p:spPr>
            <a:xfrm flipH="1">
              <a:off x="7433280" y="5252400"/>
              <a:ext cx="463320" cy="443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CustomShape 17"/>
            <p:cNvSpPr/>
            <p:nvPr/>
          </p:nvSpPr>
          <p:spPr>
            <a:xfrm>
              <a:off x="8532720" y="5616000"/>
              <a:ext cx="58680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N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89" name="CustomShape 18"/>
            <p:cNvSpPr/>
            <p:nvPr/>
          </p:nvSpPr>
          <p:spPr>
            <a:xfrm>
              <a:off x="8294040" y="5252400"/>
              <a:ext cx="323640" cy="443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CustomShape 19"/>
            <p:cNvSpPr/>
            <p:nvPr/>
          </p:nvSpPr>
          <p:spPr>
            <a:xfrm flipH="1">
              <a:off x="8374320" y="4979880"/>
              <a:ext cx="917640" cy="7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CustomShape 20"/>
            <p:cNvSpPr/>
            <p:nvPr/>
          </p:nvSpPr>
          <p:spPr>
            <a:xfrm>
              <a:off x="9294840" y="4701600"/>
              <a:ext cx="58680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K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92" name="CustomShape 21"/>
            <p:cNvSpPr/>
            <p:nvPr/>
          </p:nvSpPr>
          <p:spPr>
            <a:xfrm rot="5400000">
              <a:off x="8948520" y="5263920"/>
              <a:ext cx="519840" cy="344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CAC2B04-E841-46F0-BE47-D9AA22197618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499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31, 23, 6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21, 14, 1,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12, 31, 23, 6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2500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23)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501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2502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03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504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2505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06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507" name="Group 10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2508" name="Line 11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09" name="Line 12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510" name="Group 13"/>
          <p:cNvGrpSpPr/>
          <p:nvPr/>
        </p:nvGrpSpPr>
        <p:grpSpPr>
          <a:xfrm>
            <a:off x="3781080" y="1295280"/>
            <a:ext cx="304560" cy="304920"/>
            <a:chOff x="3781080" y="1295280"/>
            <a:chExt cx="304560" cy="304920"/>
          </a:xfrm>
        </p:grpSpPr>
        <p:sp>
          <p:nvSpPr>
            <p:cNvPr id="2511" name="Line 14"/>
            <p:cNvSpPr/>
            <p:nvPr/>
          </p:nvSpPr>
          <p:spPr>
            <a:xfrm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12" name="Line 15"/>
            <p:cNvSpPr/>
            <p:nvPr/>
          </p:nvSpPr>
          <p:spPr>
            <a:xfrm flipH="1"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13" name="CustomShape 16"/>
          <p:cNvSpPr/>
          <p:nvPr/>
        </p:nvSpPr>
        <p:spPr>
          <a:xfrm rot="16200000">
            <a:off x="7822800" y="6244560"/>
            <a:ext cx="349200" cy="247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514" name="Group 17"/>
          <p:cNvGrpSpPr/>
          <p:nvPr/>
        </p:nvGrpSpPr>
        <p:grpSpPr>
          <a:xfrm>
            <a:off x="4297320" y="1294920"/>
            <a:ext cx="304560" cy="304920"/>
            <a:chOff x="4297320" y="1294920"/>
            <a:chExt cx="304560" cy="304920"/>
          </a:xfrm>
        </p:grpSpPr>
        <p:sp>
          <p:nvSpPr>
            <p:cNvPr id="2515" name="Line 18"/>
            <p:cNvSpPr/>
            <p:nvPr/>
          </p:nvSpPr>
          <p:spPr>
            <a:xfrm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16" name="Line 19"/>
            <p:cNvSpPr/>
            <p:nvPr/>
          </p:nvSpPr>
          <p:spPr>
            <a:xfrm flipH="1"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517" name="Group 20"/>
          <p:cNvGrpSpPr/>
          <p:nvPr/>
        </p:nvGrpSpPr>
        <p:grpSpPr>
          <a:xfrm>
            <a:off x="4831560" y="1295280"/>
            <a:ext cx="304560" cy="304920"/>
            <a:chOff x="4831560" y="1295280"/>
            <a:chExt cx="304560" cy="304920"/>
          </a:xfrm>
        </p:grpSpPr>
        <p:sp>
          <p:nvSpPr>
            <p:cNvPr id="2518" name="Line 21"/>
            <p:cNvSpPr/>
            <p:nvPr/>
          </p:nvSpPr>
          <p:spPr>
            <a:xfrm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19" name="Line 22"/>
            <p:cNvSpPr/>
            <p:nvPr/>
          </p:nvSpPr>
          <p:spPr>
            <a:xfrm flipH="1"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520" name="Group 23"/>
          <p:cNvGrpSpPr/>
          <p:nvPr/>
        </p:nvGrpSpPr>
        <p:grpSpPr>
          <a:xfrm>
            <a:off x="5455800" y="1295280"/>
            <a:ext cx="304560" cy="304920"/>
            <a:chOff x="5455800" y="1295280"/>
            <a:chExt cx="304560" cy="304920"/>
          </a:xfrm>
        </p:grpSpPr>
        <p:sp>
          <p:nvSpPr>
            <p:cNvPr id="2521" name="Line 24"/>
            <p:cNvSpPr/>
            <p:nvPr/>
          </p:nvSpPr>
          <p:spPr>
            <a:xfrm>
              <a:off x="545580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2" name="Line 25"/>
            <p:cNvSpPr/>
            <p:nvPr/>
          </p:nvSpPr>
          <p:spPr>
            <a:xfrm flipH="1">
              <a:off x="545580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523" name="Group 26"/>
          <p:cNvGrpSpPr/>
          <p:nvPr/>
        </p:nvGrpSpPr>
        <p:grpSpPr>
          <a:xfrm>
            <a:off x="6108840" y="1295280"/>
            <a:ext cx="304560" cy="304920"/>
            <a:chOff x="6108840" y="1295280"/>
            <a:chExt cx="304560" cy="304920"/>
          </a:xfrm>
        </p:grpSpPr>
        <p:sp>
          <p:nvSpPr>
            <p:cNvPr id="2524" name="Line 27"/>
            <p:cNvSpPr/>
            <p:nvPr/>
          </p:nvSpPr>
          <p:spPr>
            <a:xfrm>
              <a:off x="610884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5" name="Line 28"/>
            <p:cNvSpPr/>
            <p:nvPr/>
          </p:nvSpPr>
          <p:spPr>
            <a:xfrm flipH="1">
              <a:off x="610884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526" name="Group 29"/>
          <p:cNvGrpSpPr/>
          <p:nvPr/>
        </p:nvGrpSpPr>
        <p:grpSpPr>
          <a:xfrm>
            <a:off x="6660360" y="1294920"/>
            <a:ext cx="304560" cy="304920"/>
            <a:chOff x="6660360" y="1294920"/>
            <a:chExt cx="304560" cy="304920"/>
          </a:xfrm>
        </p:grpSpPr>
        <p:sp>
          <p:nvSpPr>
            <p:cNvPr id="2527" name="Line 30"/>
            <p:cNvSpPr/>
            <p:nvPr/>
          </p:nvSpPr>
          <p:spPr>
            <a:xfrm>
              <a:off x="666036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8" name="Line 31"/>
            <p:cNvSpPr/>
            <p:nvPr/>
          </p:nvSpPr>
          <p:spPr>
            <a:xfrm flipH="1">
              <a:off x="666036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29" name="CustomShape 32"/>
          <p:cNvSpPr/>
          <p:nvPr/>
        </p:nvSpPr>
        <p:spPr>
          <a:xfrm>
            <a:off x="8178480" y="1356840"/>
            <a:ext cx="2970360" cy="1443600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Remove from the queue the next node and print it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2530" name="Group 33"/>
          <p:cNvGrpSpPr/>
          <p:nvPr/>
        </p:nvGrpSpPr>
        <p:grpSpPr>
          <a:xfrm>
            <a:off x="3453480" y="2059200"/>
            <a:ext cx="4901040" cy="4037040"/>
            <a:chOff x="3453480" y="2059200"/>
            <a:chExt cx="4901040" cy="4037040"/>
          </a:xfrm>
        </p:grpSpPr>
        <p:sp>
          <p:nvSpPr>
            <p:cNvPr id="2531" name="Line 34"/>
            <p:cNvSpPr/>
            <p:nvPr/>
          </p:nvSpPr>
          <p:spPr>
            <a:xfrm flipH="1">
              <a:off x="5054040" y="27378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2" name="CustomShape 35"/>
            <p:cNvSpPr/>
            <p:nvPr/>
          </p:nvSpPr>
          <p:spPr>
            <a:xfrm>
              <a:off x="5760720" y="20592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533" name="CustomShape 36"/>
            <p:cNvSpPr/>
            <p:nvPr/>
          </p:nvSpPr>
          <p:spPr>
            <a:xfrm>
              <a:off x="4472640" y="372024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534" name="CustomShape 37"/>
            <p:cNvSpPr/>
            <p:nvPr/>
          </p:nvSpPr>
          <p:spPr>
            <a:xfrm>
              <a:off x="6571800" y="53154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535" name="CustomShape 38"/>
            <p:cNvSpPr/>
            <p:nvPr/>
          </p:nvSpPr>
          <p:spPr>
            <a:xfrm>
              <a:off x="7584840" y="5316840"/>
              <a:ext cx="76968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536" name="Line 39"/>
            <p:cNvSpPr/>
            <p:nvPr/>
          </p:nvSpPr>
          <p:spPr>
            <a:xfrm flipH="1">
              <a:off x="7056360" y="4458960"/>
              <a:ext cx="274680" cy="860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7" name="Line 40"/>
            <p:cNvSpPr/>
            <p:nvPr/>
          </p:nvSpPr>
          <p:spPr>
            <a:xfrm>
              <a:off x="7612200" y="4472280"/>
              <a:ext cx="30132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8" name="Line 41"/>
            <p:cNvSpPr/>
            <p:nvPr/>
          </p:nvSpPr>
          <p:spPr>
            <a:xfrm>
              <a:off x="6373440" y="27504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9" name="Line 42"/>
            <p:cNvSpPr/>
            <p:nvPr/>
          </p:nvSpPr>
          <p:spPr>
            <a:xfrm flipH="1">
              <a:off x="6134400" y="28033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0" name="CustomShape 43"/>
            <p:cNvSpPr/>
            <p:nvPr/>
          </p:nvSpPr>
          <p:spPr>
            <a:xfrm>
              <a:off x="5483520" y="534816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541" name="CustomShape 44"/>
            <p:cNvSpPr/>
            <p:nvPr/>
          </p:nvSpPr>
          <p:spPr>
            <a:xfrm>
              <a:off x="3453480" y="534348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542" name="Line 45"/>
            <p:cNvSpPr/>
            <p:nvPr/>
          </p:nvSpPr>
          <p:spPr>
            <a:xfrm flipH="1">
              <a:off x="3989160" y="43866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3" name="Line 46"/>
            <p:cNvSpPr/>
            <p:nvPr/>
          </p:nvSpPr>
          <p:spPr>
            <a:xfrm>
              <a:off x="5087520" y="4401360"/>
              <a:ext cx="658080" cy="9525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4" name="CustomShape 47"/>
            <p:cNvSpPr/>
            <p:nvPr/>
          </p:nvSpPr>
          <p:spPr>
            <a:xfrm>
              <a:off x="4471200" y="53434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545" name="Line 48"/>
            <p:cNvSpPr/>
            <p:nvPr/>
          </p:nvSpPr>
          <p:spPr>
            <a:xfrm>
              <a:off x="4839480" y="44856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6" name="CustomShape 49"/>
            <p:cNvSpPr/>
            <p:nvPr/>
          </p:nvSpPr>
          <p:spPr>
            <a:xfrm>
              <a:off x="5762880" y="37202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547" name="CustomShape 50"/>
            <p:cNvSpPr/>
            <p:nvPr/>
          </p:nvSpPr>
          <p:spPr>
            <a:xfrm>
              <a:off x="7086600" y="37249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2548" name="Group 51"/>
            <p:cNvGrpSpPr/>
            <p:nvPr/>
          </p:nvGrpSpPr>
          <p:grpSpPr>
            <a:xfrm>
              <a:off x="5837760" y="2106000"/>
              <a:ext cx="641160" cy="609840"/>
              <a:chOff x="5837760" y="2106000"/>
              <a:chExt cx="641160" cy="609840"/>
            </a:xfrm>
          </p:grpSpPr>
          <p:sp>
            <p:nvSpPr>
              <p:cNvPr id="2549" name="Line 52"/>
              <p:cNvSpPr/>
              <p:nvPr/>
            </p:nvSpPr>
            <p:spPr>
              <a:xfrm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50" name="Line 53"/>
              <p:cNvSpPr/>
              <p:nvPr/>
            </p:nvSpPr>
            <p:spPr>
              <a:xfrm flipH="1"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551" name="Group 54"/>
            <p:cNvGrpSpPr/>
            <p:nvPr/>
          </p:nvGrpSpPr>
          <p:grpSpPr>
            <a:xfrm>
              <a:off x="4543560" y="3801960"/>
              <a:ext cx="641160" cy="609480"/>
              <a:chOff x="4543560" y="3801960"/>
              <a:chExt cx="641160" cy="609480"/>
            </a:xfrm>
          </p:grpSpPr>
          <p:sp>
            <p:nvSpPr>
              <p:cNvPr id="2552" name="Line 55"/>
              <p:cNvSpPr/>
              <p:nvPr/>
            </p:nvSpPr>
            <p:spPr>
              <a:xfrm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53" name="Line 56"/>
              <p:cNvSpPr/>
              <p:nvPr/>
            </p:nvSpPr>
            <p:spPr>
              <a:xfrm flipH="1"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554" name="Group 57"/>
            <p:cNvGrpSpPr/>
            <p:nvPr/>
          </p:nvGrpSpPr>
          <p:grpSpPr>
            <a:xfrm>
              <a:off x="5824440" y="3802680"/>
              <a:ext cx="641880" cy="609480"/>
              <a:chOff x="5824440" y="3802680"/>
              <a:chExt cx="641880" cy="609480"/>
            </a:xfrm>
          </p:grpSpPr>
          <p:sp>
            <p:nvSpPr>
              <p:cNvPr id="2555" name="Line 58"/>
              <p:cNvSpPr/>
              <p:nvPr/>
            </p:nvSpPr>
            <p:spPr>
              <a:xfrm>
                <a:off x="5824440" y="3802680"/>
                <a:ext cx="64188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56" name="Line 59"/>
              <p:cNvSpPr/>
              <p:nvPr/>
            </p:nvSpPr>
            <p:spPr>
              <a:xfrm flipH="1">
                <a:off x="5824440" y="3802680"/>
                <a:ext cx="64152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557" name="Group 60"/>
            <p:cNvGrpSpPr/>
            <p:nvPr/>
          </p:nvGrpSpPr>
          <p:grpSpPr>
            <a:xfrm>
              <a:off x="7166520" y="3804480"/>
              <a:ext cx="641160" cy="609480"/>
              <a:chOff x="7166520" y="3804480"/>
              <a:chExt cx="641160" cy="609480"/>
            </a:xfrm>
          </p:grpSpPr>
          <p:sp>
            <p:nvSpPr>
              <p:cNvPr id="2558" name="Line 61"/>
              <p:cNvSpPr/>
              <p:nvPr/>
            </p:nvSpPr>
            <p:spPr>
              <a:xfrm>
                <a:off x="7166520" y="380448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59" name="Line 62"/>
              <p:cNvSpPr/>
              <p:nvPr/>
            </p:nvSpPr>
            <p:spPr>
              <a:xfrm flipH="1">
                <a:off x="7166520" y="380448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560" name="Group 63"/>
            <p:cNvGrpSpPr/>
            <p:nvPr/>
          </p:nvGrpSpPr>
          <p:grpSpPr>
            <a:xfrm>
              <a:off x="3518280" y="5438160"/>
              <a:ext cx="641520" cy="609840"/>
              <a:chOff x="3518280" y="5438160"/>
              <a:chExt cx="641520" cy="609840"/>
            </a:xfrm>
          </p:grpSpPr>
          <p:sp>
            <p:nvSpPr>
              <p:cNvPr id="2561" name="Line 64"/>
              <p:cNvSpPr/>
              <p:nvPr/>
            </p:nvSpPr>
            <p:spPr>
              <a:xfrm>
                <a:off x="3518280" y="5438160"/>
                <a:ext cx="64152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62" name="Line 65"/>
              <p:cNvSpPr/>
              <p:nvPr/>
            </p:nvSpPr>
            <p:spPr>
              <a:xfrm flipH="1">
                <a:off x="3518280" y="5438160"/>
                <a:ext cx="64152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563" name="Group 66"/>
            <p:cNvGrpSpPr/>
            <p:nvPr/>
          </p:nvGrpSpPr>
          <p:grpSpPr>
            <a:xfrm>
              <a:off x="4535280" y="5437440"/>
              <a:ext cx="641160" cy="609480"/>
              <a:chOff x="4535280" y="5437440"/>
              <a:chExt cx="641160" cy="609480"/>
            </a:xfrm>
          </p:grpSpPr>
          <p:sp>
            <p:nvSpPr>
              <p:cNvPr id="2564" name="Line 67"/>
              <p:cNvSpPr/>
              <p:nvPr/>
            </p:nvSpPr>
            <p:spPr>
              <a:xfrm>
                <a:off x="4535280" y="54374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65" name="Line 68"/>
              <p:cNvSpPr/>
              <p:nvPr/>
            </p:nvSpPr>
            <p:spPr>
              <a:xfrm flipH="1">
                <a:off x="4535280" y="54374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566" name="Group 69"/>
            <p:cNvGrpSpPr/>
            <p:nvPr/>
          </p:nvGrpSpPr>
          <p:grpSpPr>
            <a:xfrm>
              <a:off x="5554800" y="5438160"/>
              <a:ext cx="641160" cy="609840"/>
              <a:chOff x="5554800" y="5438160"/>
              <a:chExt cx="641160" cy="609840"/>
            </a:xfrm>
          </p:grpSpPr>
          <p:sp>
            <p:nvSpPr>
              <p:cNvPr id="2567" name="Line 70"/>
              <p:cNvSpPr/>
              <p:nvPr/>
            </p:nvSpPr>
            <p:spPr>
              <a:xfrm>
                <a:off x="5554800" y="543816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68" name="Line 71"/>
              <p:cNvSpPr/>
              <p:nvPr/>
            </p:nvSpPr>
            <p:spPr>
              <a:xfrm flipH="1">
                <a:off x="5554800" y="543816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569" name="Group 72"/>
            <p:cNvGrpSpPr/>
            <p:nvPr/>
          </p:nvGrpSpPr>
          <p:grpSpPr>
            <a:xfrm>
              <a:off x="6645600" y="5423760"/>
              <a:ext cx="641160" cy="609480"/>
              <a:chOff x="6645600" y="5423760"/>
              <a:chExt cx="641160" cy="609480"/>
            </a:xfrm>
          </p:grpSpPr>
          <p:sp>
            <p:nvSpPr>
              <p:cNvPr id="2570" name="Line 73"/>
              <p:cNvSpPr/>
              <p:nvPr/>
            </p:nvSpPr>
            <p:spPr>
              <a:xfrm>
                <a:off x="6645600" y="54237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71" name="Line 74"/>
              <p:cNvSpPr/>
              <p:nvPr/>
            </p:nvSpPr>
            <p:spPr>
              <a:xfrm flipH="1">
                <a:off x="6645600" y="54237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572" name="Group 75"/>
            <p:cNvGrpSpPr/>
            <p:nvPr/>
          </p:nvGrpSpPr>
          <p:grpSpPr>
            <a:xfrm>
              <a:off x="7697160" y="5422680"/>
              <a:ext cx="641160" cy="609840"/>
              <a:chOff x="7697160" y="5422680"/>
              <a:chExt cx="641160" cy="609840"/>
            </a:xfrm>
          </p:grpSpPr>
          <p:sp>
            <p:nvSpPr>
              <p:cNvPr id="2573" name="Line 76"/>
              <p:cNvSpPr/>
              <p:nvPr/>
            </p:nvSpPr>
            <p:spPr>
              <a:xfrm>
                <a:off x="7697160" y="542268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74" name="Line 77"/>
              <p:cNvSpPr/>
              <p:nvPr/>
            </p:nvSpPr>
            <p:spPr>
              <a:xfrm flipH="1">
                <a:off x="7697160" y="542268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575" name="Line 78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6" name="CustomShape 79"/>
            <p:cNvSpPr/>
            <p:nvPr/>
          </p:nvSpPr>
          <p:spPr>
            <a:xfrm flipV="1">
              <a:off x="3648960" y="242424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7" name="Line 80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8" name="Line 81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9" name="Line 82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80" name="CustomShape 83"/>
          <p:cNvSpPr/>
          <p:nvPr/>
        </p:nvSpPr>
        <p:spPr>
          <a:xfrm>
            <a:off x="8761320" y="4090320"/>
            <a:ext cx="2611440" cy="1089720"/>
          </a:xfrm>
          <a:prstGeom prst="wedgeRoundRectCallout">
            <a:avLst>
              <a:gd name="adj1" fmla="val -69482"/>
              <a:gd name="adj2" fmla="val 3151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No child nodes to enqueue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81" name="CustomShape 84"/>
          <p:cNvSpPr/>
          <p:nvPr/>
        </p:nvSpPr>
        <p:spPr>
          <a:xfrm>
            <a:off x="8562960" y="3156120"/>
            <a:ext cx="2406960" cy="576360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Print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6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26B4E82-3D7F-4B1F-9B9A-DE6CBA4E4CA7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583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Queue: 7, 19, 21, 14, 1, 12, 31, 23, 6</a:t>
            </a:r>
            <a:endParaRPr b="0" lang="en-US" sz="34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Output: 7, 19, 21, 14, 1,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12, 31, 23, 6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2584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BFS in Action (Step 24)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585" name="Group 4"/>
          <p:cNvGrpSpPr/>
          <p:nvPr/>
        </p:nvGrpSpPr>
        <p:grpSpPr>
          <a:xfrm>
            <a:off x="1965960" y="1295280"/>
            <a:ext cx="304560" cy="304920"/>
            <a:chOff x="1965960" y="1295280"/>
            <a:chExt cx="304560" cy="304920"/>
          </a:xfrm>
        </p:grpSpPr>
        <p:sp>
          <p:nvSpPr>
            <p:cNvPr id="2586" name="Line 5"/>
            <p:cNvSpPr/>
            <p:nvPr/>
          </p:nvSpPr>
          <p:spPr>
            <a:xfrm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87" name="Line 6"/>
            <p:cNvSpPr/>
            <p:nvPr/>
          </p:nvSpPr>
          <p:spPr>
            <a:xfrm flipH="1">
              <a:off x="1965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588" name="Group 7"/>
          <p:cNvGrpSpPr/>
          <p:nvPr/>
        </p:nvGrpSpPr>
        <p:grpSpPr>
          <a:xfrm>
            <a:off x="2499120" y="1294920"/>
            <a:ext cx="304920" cy="304920"/>
            <a:chOff x="2499120" y="1294920"/>
            <a:chExt cx="304920" cy="304920"/>
          </a:xfrm>
        </p:grpSpPr>
        <p:sp>
          <p:nvSpPr>
            <p:cNvPr id="2589" name="Line 8"/>
            <p:cNvSpPr/>
            <p:nvPr/>
          </p:nvSpPr>
          <p:spPr>
            <a:xfrm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90" name="Line 9"/>
            <p:cNvSpPr/>
            <p:nvPr/>
          </p:nvSpPr>
          <p:spPr>
            <a:xfrm flipH="1">
              <a:off x="2499120" y="1294920"/>
              <a:ext cx="30492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591" name="Group 10"/>
          <p:cNvGrpSpPr/>
          <p:nvPr/>
        </p:nvGrpSpPr>
        <p:grpSpPr>
          <a:xfrm>
            <a:off x="3108960" y="1295280"/>
            <a:ext cx="304560" cy="304920"/>
            <a:chOff x="3108960" y="1295280"/>
            <a:chExt cx="304560" cy="304920"/>
          </a:xfrm>
        </p:grpSpPr>
        <p:sp>
          <p:nvSpPr>
            <p:cNvPr id="2592" name="Line 11"/>
            <p:cNvSpPr/>
            <p:nvPr/>
          </p:nvSpPr>
          <p:spPr>
            <a:xfrm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93" name="Line 12"/>
            <p:cNvSpPr/>
            <p:nvPr/>
          </p:nvSpPr>
          <p:spPr>
            <a:xfrm flipH="1">
              <a:off x="31089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594" name="Group 13"/>
          <p:cNvGrpSpPr/>
          <p:nvPr/>
        </p:nvGrpSpPr>
        <p:grpSpPr>
          <a:xfrm>
            <a:off x="3781080" y="1295280"/>
            <a:ext cx="304560" cy="304920"/>
            <a:chOff x="3781080" y="1295280"/>
            <a:chExt cx="304560" cy="304920"/>
          </a:xfrm>
        </p:grpSpPr>
        <p:sp>
          <p:nvSpPr>
            <p:cNvPr id="2595" name="Line 14"/>
            <p:cNvSpPr/>
            <p:nvPr/>
          </p:nvSpPr>
          <p:spPr>
            <a:xfrm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96" name="Line 15"/>
            <p:cNvSpPr/>
            <p:nvPr/>
          </p:nvSpPr>
          <p:spPr>
            <a:xfrm flipH="1">
              <a:off x="378108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597" name="Group 16"/>
          <p:cNvGrpSpPr/>
          <p:nvPr/>
        </p:nvGrpSpPr>
        <p:grpSpPr>
          <a:xfrm>
            <a:off x="4297320" y="1294920"/>
            <a:ext cx="304560" cy="304920"/>
            <a:chOff x="4297320" y="1294920"/>
            <a:chExt cx="304560" cy="304920"/>
          </a:xfrm>
        </p:grpSpPr>
        <p:sp>
          <p:nvSpPr>
            <p:cNvPr id="2598" name="Line 17"/>
            <p:cNvSpPr/>
            <p:nvPr/>
          </p:nvSpPr>
          <p:spPr>
            <a:xfrm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99" name="Line 18"/>
            <p:cNvSpPr/>
            <p:nvPr/>
          </p:nvSpPr>
          <p:spPr>
            <a:xfrm flipH="1">
              <a:off x="429732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600" name="Group 19"/>
          <p:cNvGrpSpPr/>
          <p:nvPr/>
        </p:nvGrpSpPr>
        <p:grpSpPr>
          <a:xfrm>
            <a:off x="4831560" y="1295280"/>
            <a:ext cx="304560" cy="304920"/>
            <a:chOff x="4831560" y="1295280"/>
            <a:chExt cx="304560" cy="304920"/>
          </a:xfrm>
        </p:grpSpPr>
        <p:sp>
          <p:nvSpPr>
            <p:cNvPr id="2601" name="Line 20"/>
            <p:cNvSpPr/>
            <p:nvPr/>
          </p:nvSpPr>
          <p:spPr>
            <a:xfrm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2" name="Line 21"/>
            <p:cNvSpPr/>
            <p:nvPr/>
          </p:nvSpPr>
          <p:spPr>
            <a:xfrm flipH="1">
              <a:off x="483156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603" name="Group 22"/>
          <p:cNvGrpSpPr/>
          <p:nvPr/>
        </p:nvGrpSpPr>
        <p:grpSpPr>
          <a:xfrm>
            <a:off x="5455800" y="1295280"/>
            <a:ext cx="304560" cy="304920"/>
            <a:chOff x="5455800" y="1295280"/>
            <a:chExt cx="304560" cy="304920"/>
          </a:xfrm>
        </p:grpSpPr>
        <p:sp>
          <p:nvSpPr>
            <p:cNvPr id="2604" name="Line 23"/>
            <p:cNvSpPr/>
            <p:nvPr/>
          </p:nvSpPr>
          <p:spPr>
            <a:xfrm>
              <a:off x="545580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5" name="Line 24"/>
            <p:cNvSpPr/>
            <p:nvPr/>
          </p:nvSpPr>
          <p:spPr>
            <a:xfrm flipH="1">
              <a:off x="545580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606" name="Group 25"/>
          <p:cNvGrpSpPr/>
          <p:nvPr/>
        </p:nvGrpSpPr>
        <p:grpSpPr>
          <a:xfrm>
            <a:off x="6108840" y="1295280"/>
            <a:ext cx="304560" cy="304920"/>
            <a:chOff x="6108840" y="1295280"/>
            <a:chExt cx="304560" cy="304920"/>
          </a:xfrm>
        </p:grpSpPr>
        <p:sp>
          <p:nvSpPr>
            <p:cNvPr id="2607" name="Line 26"/>
            <p:cNvSpPr/>
            <p:nvPr/>
          </p:nvSpPr>
          <p:spPr>
            <a:xfrm>
              <a:off x="610884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8" name="Line 27"/>
            <p:cNvSpPr/>
            <p:nvPr/>
          </p:nvSpPr>
          <p:spPr>
            <a:xfrm flipH="1">
              <a:off x="6108840" y="129528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609" name="Group 28"/>
          <p:cNvGrpSpPr/>
          <p:nvPr/>
        </p:nvGrpSpPr>
        <p:grpSpPr>
          <a:xfrm>
            <a:off x="6660360" y="1294920"/>
            <a:ext cx="304560" cy="304920"/>
            <a:chOff x="6660360" y="1294920"/>
            <a:chExt cx="304560" cy="304920"/>
          </a:xfrm>
        </p:grpSpPr>
        <p:sp>
          <p:nvSpPr>
            <p:cNvPr id="2610" name="Line 29"/>
            <p:cNvSpPr/>
            <p:nvPr/>
          </p:nvSpPr>
          <p:spPr>
            <a:xfrm>
              <a:off x="666036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11" name="Line 30"/>
            <p:cNvSpPr/>
            <p:nvPr/>
          </p:nvSpPr>
          <p:spPr>
            <a:xfrm flipH="1">
              <a:off x="6660360" y="1294920"/>
              <a:ext cx="304560" cy="304920"/>
            </a:xfrm>
            <a:prstGeom prst="line">
              <a:avLst/>
            </a:prstGeom>
            <a:ln w="3816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612" name="CustomShape 31"/>
          <p:cNvSpPr/>
          <p:nvPr/>
        </p:nvSpPr>
        <p:spPr>
          <a:xfrm>
            <a:off x="8342640" y="1523160"/>
            <a:ext cx="2627280" cy="1100160"/>
          </a:xfrm>
          <a:prstGeom prst="wedgeRoundRectCallout">
            <a:avLst>
              <a:gd name="adj1" fmla="val -75137"/>
              <a:gd name="adj2" fmla="val 5347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The queue is empty </a:t>
            </a:r>
            <a:r>
              <a:rPr b="0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stop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2613" name="Group 32"/>
          <p:cNvGrpSpPr/>
          <p:nvPr/>
        </p:nvGrpSpPr>
        <p:grpSpPr>
          <a:xfrm>
            <a:off x="3453480" y="2059200"/>
            <a:ext cx="4901040" cy="4037040"/>
            <a:chOff x="3453480" y="2059200"/>
            <a:chExt cx="4901040" cy="4037040"/>
          </a:xfrm>
        </p:grpSpPr>
        <p:sp>
          <p:nvSpPr>
            <p:cNvPr id="2614" name="Line 33"/>
            <p:cNvSpPr/>
            <p:nvPr/>
          </p:nvSpPr>
          <p:spPr>
            <a:xfrm flipH="1">
              <a:off x="5054040" y="2737800"/>
              <a:ext cx="86400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5" name="CustomShape 34"/>
            <p:cNvSpPr/>
            <p:nvPr/>
          </p:nvSpPr>
          <p:spPr>
            <a:xfrm>
              <a:off x="5760720" y="20592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16" name="CustomShape 35"/>
            <p:cNvSpPr/>
            <p:nvPr/>
          </p:nvSpPr>
          <p:spPr>
            <a:xfrm>
              <a:off x="4472640" y="372024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19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17" name="CustomShape 36"/>
            <p:cNvSpPr/>
            <p:nvPr/>
          </p:nvSpPr>
          <p:spPr>
            <a:xfrm>
              <a:off x="6571800" y="531540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18" name="CustomShape 37"/>
            <p:cNvSpPr/>
            <p:nvPr/>
          </p:nvSpPr>
          <p:spPr>
            <a:xfrm>
              <a:off x="7584840" y="5316840"/>
              <a:ext cx="76968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19" name="Line 38"/>
            <p:cNvSpPr/>
            <p:nvPr/>
          </p:nvSpPr>
          <p:spPr>
            <a:xfrm flipH="1">
              <a:off x="7056360" y="4458960"/>
              <a:ext cx="274680" cy="860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0" name="Line 39"/>
            <p:cNvSpPr/>
            <p:nvPr/>
          </p:nvSpPr>
          <p:spPr>
            <a:xfrm>
              <a:off x="7612200" y="4472280"/>
              <a:ext cx="30132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1" name="Line 40"/>
            <p:cNvSpPr/>
            <p:nvPr/>
          </p:nvSpPr>
          <p:spPr>
            <a:xfrm>
              <a:off x="6373440" y="2750400"/>
              <a:ext cx="877320" cy="102960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2" name="Line 41"/>
            <p:cNvSpPr/>
            <p:nvPr/>
          </p:nvSpPr>
          <p:spPr>
            <a:xfrm flipH="1">
              <a:off x="6134400" y="2803320"/>
              <a:ext cx="11160" cy="8899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3" name="CustomShape 42"/>
            <p:cNvSpPr/>
            <p:nvPr/>
          </p:nvSpPr>
          <p:spPr>
            <a:xfrm>
              <a:off x="5483520" y="534816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31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24" name="CustomShape 43"/>
            <p:cNvSpPr/>
            <p:nvPr/>
          </p:nvSpPr>
          <p:spPr>
            <a:xfrm>
              <a:off x="3453480" y="5343480"/>
              <a:ext cx="76536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25" name="Line 44"/>
            <p:cNvSpPr/>
            <p:nvPr/>
          </p:nvSpPr>
          <p:spPr>
            <a:xfrm flipH="1">
              <a:off x="3989160" y="4386600"/>
              <a:ext cx="606600" cy="97308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6" name="Line 45"/>
            <p:cNvSpPr/>
            <p:nvPr/>
          </p:nvSpPr>
          <p:spPr>
            <a:xfrm>
              <a:off x="5087520" y="4401360"/>
              <a:ext cx="658080" cy="9525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7" name="CustomShape 46"/>
            <p:cNvSpPr/>
            <p:nvPr/>
          </p:nvSpPr>
          <p:spPr>
            <a:xfrm>
              <a:off x="4471200" y="534348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28" name="Line 47"/>
            <p:cNvSpPr/>
            <p:nvPr/>
          </p:nvSpPr>
          <p:spPr>
            <a:xfrm>
              <a:off x="4839480" y="4485600"/>
              <a:ext cx="6840" cy="83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9" name="CustomShape 48"/>
            <p:cNvSpPr/>
            <p:nvPr/>
          </p:nvSpPr>
          <p:spPr>
            <a:xfrm>
              <a:off x="5762880" y="372024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21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30" name="CustomShape 49"/>
            <p:cNvSpPr/>
            <p:nvPr/>
          </p:nvSpPr>
          <p:spPr>
            <a:xfrm>
              <a:off x="7086600" y="3724920"/>
              <a:ext cx="766800" cy="748080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14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2631" name="Group 50"/>
            <p:cNvGrpSpPr/>
            <p:nvPr/>
          </p:nvGrpSpPr>
          <p:grpSpPr>
            <a:xfrm>
              <a:off x="5837760" y="2106000"/>
              <a:ext cx="641160" cy="609840"/>
              <a:chOff x="5837760" y="2106000"/>
              <a:chExt cx="641160" cy="609840"/>
            </a:xfrm>
          </p:grpSpPr>
          <p:sp>
            <p:nvSpPr>
              <p:cNvPr id="2632" name="Line 51"/>
              <p:cNvSpPr/>
              <p:nvPr/>
            </p:nvSpPr>
            <p:spPr>
              <a:xfrm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33" name="Line 52"/>
              <p:cNvSpPr/>
              <p:nvPr/>
            </p:nvSpPr>
            <p:spPr>
              <a:xfrm flipH="1">
                <a:off x="5837760" y="210600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634" name="Group 53"/>
            <p:cNvGrpSpPr/>
            <p:nvPr/>
          </p:nvGrpSpPr>
          <p:grpSpPr>
            <a:xfrm>
              <a:off x="4543560" y="3801960"/>
              <a:ext cx="641160" cy="609480"/>
              <a:chOff x="4543560" y="3801960"/>
              <a:chExt cx="641160" cy="609480"/>
            </a:xfrm>
          </p:grpSpPr>
          <p:sp>
            <p:nvSpPr>
              <p:cNvPr id="2635" name="Line 54"/>
              <p:cNvSpPr/>
              <p:nvPr/>
            </p:nvSpPr>
            <p:spPr>
              <a:xfrm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36" name="Line 55"/>
              <p:cNvSpPr/>
              <p:nvPr/>
            </p:nvSpPr>
            <p:spPr>
              <a:xfrm flipH="1">
                <a:off x="4543560" y="38019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637" name="Group 56"/>
            <p:cNvGrpSpPr/>
            <p:nvPr/>
          </p:nvGrpSpPr>
          <p:grpSpPr>
            <a:xfrm>
              <a:off x="5824440" y="3802680"/>
              <a:ext cx="641880" cy="609480"/>
              <a:chOff x="5824440" y="3802680"/>
              <a:chExt cx="641880" cy="609480"/>
            </a:xfrm>
          </p:grpSpPr>
          <p:sp>
            <p:nvSpPr>
              <p:cNvPr id="2638" name="Line 57"/>
              <p:cNvSpPr/>
              <p:nvPr/>
            </p:nvSpPr>
            <p:spPr>
              <a:xfrm>
                <a:off x="5824440" y="3802680"/>
                <a:ext cx="64188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39" name="Line 58"/>
              <p:cNvSpPr/>
              <p:nvPr/>
            </p:nvSpPr>
            <p:spPr>
              <a:xfrm flipH="1">
                <a:off x="5824440" y="3802680"/>
                <a:ext cx="64152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640" name="Group 59"/>
            <p:cNvGrpSpPr/>
            <p:nvPr/>
          </p:nvGrpSpPr>
          <p:grpSpPr>
            <a:xfrm>
              <a:off x="7166520" y="3804480"/>
              <a:ext cx="641160" cy="609480"/>
              <a:chOff x="7166520" y="3804480"/>
              <a:chExt cx="641160" cy="609480"/>
            </a:xfrm>
          </p:grpSpPr>
          <p:sp>
            <p:nvSpPr>
              <p:cNvPr id="2641" name="Line 60"/>
              <p:cNvSpPr/>
              <p:nvPr/>
            </p:nvSpPr>
            <p:spPr>
              <a:xfrm>
                <a:off x="7166520" y="380448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42" name="Line 61"/>
              <p:cNvSpPr/>
              <p:nvPr/>
            </p:nvSpPr>
            <p:spPr>
              <a:xfrm flipH="1">
                <a:off x="7166520" y="380448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643" name="Group 62"/>
            <p:cNvGrpSpPr/>
            <p:nvPr/>
          </p:nvGrpSpPr>
          <p:grpSpPr>
            <a:xfrm>
              <a:off x="3518280" y="5438160"/>
              <a:ext cx="641520" cy="609840"/>
              <a:chOff x="3518280" y="5438160"/>
              <a:chExt cx="641520" cy="609840"/>
            </a:xfrm>
          </p:grpSpPr>
          <p:sp>
            <p:nvSpPr>
              <p:cNvPr id="2644" name="Line 63"/>
              <p:cNvSpPr/>
              <p:nvPr/>
            </p:nvSpPr>
            <p:spPr>
              <a:xfrm>
                <a:off x="3518280" y="5438160"/>
                <a:ext cx="64152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45" name="Line 64"/>
              <p:cNvSpPr/>
              <p:nvPr/>
            </p:nvSpPr>
            <p:spPr>
              <a:xfrm flipH="1">
                <a:off x="3518280" y="5438160"/>
                <a:ext cx="64152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646" name="Group 65"/>
            <p:cNvGrpSpPr/>
            <p:nvPr/>
          </p:nvGrpSpPr>
          <p:grpSpPr>
            <a:xfrm>
              <a:off x="4535280" y="5437440"/>
              <a:ext cx="641160" cy="609480"/>
              <a:chOff x="4535280" y="5437440"/>
              <a:chExt cx="641160" cy="609480"/>
            </a:xfrm>
          </p:grpSpPr>
          <p:sp>
            <p:nvSpPr>
              <p:cNvPr id="2647" name="Line 66"/>
              <p:cNvSpPr/>
              <p:nvPr/>
            </p:nvSpPr>
            <p:spPr>
              <a:xfrm>
                <a:off x="4535280" y="54374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48" name="Line 67"/>
              <p:cNvSpPr/>
              <p:nvPr/>
            </p:nvSpPr>
            <p:spPr>
              <a:xfrm flipH="1">
                <a:off x="4535280" y="543744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649" name="Group 68"/>
            <p:cNvGrpSpPr/>
            <p:nvPr/>
          </p:nvGrpSpPr>
          <p:grpSpPr>
            <a:xfrm>
              <a:off x="5554800" y="5438160"/>
              <a:ext cx="641160" cy="609840"/>
              <a:chOff x="5554800" y="5438160"/>
              <a:chExt cx="641160" cy="609840"/>
            </a:xfrm>
          </p:grpSpPr>
          <p:sp>
            <p:nvSpPr>
              <p:cNvPr id="2650" name="Line 69"/>
              <p:cNvSpPr/>
              <p:nvPr/>
            </p:nvSpPr>
            <p:spPr>
              <a:xfrm>
                <a:off x="5554800" y="543816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51" name="Line 70"/>
              <p:cNvSpPr/>
              <p:nvPr/>
            </p:nvSpPr>
            <p:spPr>
              <a:xfrm flipH="1">
                <a:off x="5554800" y="543816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652" name="Group 71"/>
            <p:cNvGrpSpPr/>
            <p:nvPr/>
          </p:nvGrpSpPr>
          <p:grpSpPr>
            <a:xfrm>
              <a:off x="6645600" y="5423760"/>
              <a:ext cx="641160" cy="609480"/>
              <a:chOff x="6645600" y="5423760"/>
              <a:chExt cx="641160" cy="609480"/>
            </a:xfrm>
          </p:grpSpPr>
          <p:sp>
            <p:nvSpPr>
              <p:cNvPr id="2653" name="Line 72"/>
              <p:cNvSpPr/>
              <p:nvPr/>
            </p:nvSpPr>
            <p:spPr>
              <a:xfrm>
                <a:off x="6645600" y="54237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54" name="Line 73"/>
              <p:cNvSpPr/>
              <p:nvPr/>
            </p:nvSpPr>
            <p:spPr>
              <a:xfrm flipH="1">
                <a:off x="6645600" y="5423760"/>
                <a:ext cx="641160" cy="60948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655" name="Group 74"/>
            <p:cNvGrpSpPr/>
            <p:nvPr/>
          </p:nvGrpSpPr>
          <p:grpSpPr>
            <a:xfrm>
              <a:off x="7697160" y="5422680"/>
              <a:ext cx="641160" cy="609840"/>
              <a:chOff x="7697160" y="5422680"/>
              <a:chExt cx="641160" cy="609840"/>
            </a:xfrm>
          </p:grpSpPr>
          <p:sp>
            <p:nvSpPr>
              <p:cNvPr id="2656" name="Line 75"/>
              <p:cNvSpPr/>
              <p:nvPr/>
            </p:nvSpPr>
            <p:spPr>
              <a:xfrm>
                <a:off x="7697160" y="542268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57" name="Line 76"/>
              <p:cNvSpPr/>
              <p:nvPr/>
            </p:nvSpPr>
            <p:spPr>
              <a:xfrm flipH="1">
                <a:off x="7697160" y="5422680"/>
                <a:ext cx="641160" cy="609840"/>
              </a:xfrm>
              <a:prstGeom prst="line">
                <a:avLst/>
              </a:prstGeom>
              <a:ln w="76320">
                <a:solidFill>
                  <a:srgbClr val="ff2f1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658" name="Line 77"/>
            <p:cNvSpPr/>
            <p:nvPr/>
          </p:nvSpPr>
          <p:spPr>
            <a:xfrm>
              <a:off x="5274360" y="4068720"/>
              <a:ext cx="467640" cy="2412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9" name="CustomShape 78"/>
            <p:cNvSpPr/>
            <p:nvPr/>
          </p:nvSpPr>
          <p:spPr>
            <a:xfrm flipV="1">
              <a:off x="3648960" y="2424240"/>
              <a:ext cx="2101680" cy="2896920"/>
            </a:xfrm>
            <a:custGeom>
              <a:avLst/>
              <a:gdLst/>
              <a:ahLst/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0" name="Line 79"/>
            <p:cNvSpPr/>
            <p:nvPr/>
          </p:nvSpPr>
          <p:spPr>
            <a:xfrm flipV="1">
              <a:off x="5923080" y="4476240"/>
              <a:ext cx="146160" cy="84384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1" name="Line 80"/>
            <p:cNvSpPr/>
            <p:nvPr/>
          </p:nvSpPr>
          <p:spPr>
            <a:xfrm flipH="1" flipV="1">
              <a:off x="6313680" y="4450680"/>
              <a:ext cx="461520" cy="88776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2" name="Line 81"/>
            <p:cNvSpPr/>
            <p:nvPr/>
          </p:nvSpPr>
          <p:spPr>
            <a:xfrm>
              <a:off x="6541920" y="4092840"/>
              <a:ext cx="544680" cy="0"/>
            </a:xfrm>
            <a:prstGeom prst="line">
              <a:avLst/>
            </a:prstGeom>
            <a:ln cap="rnd" w="3816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63" name="CustomShape 82"/>
          <p:cNvSpPr/>
          <p:nvPr/>
        </p:nvSpPr>
        <p:spPr>
          <a:xfrm>
            <a:off x="8610840" y="3048120"/>
            <a:ext cx="2627280" cy="1100160"/>
          </a:xfrm>
          <a:prstGeom prst="wedgeRoundRectCallout">
            <a:avLst>
              <a:gd name="adj1" fmla="val -74098"/>
              <a:gd name="adj2" fmla="val -3325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BFS traversal completed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CustomShape 1"/>
          <p:cNvSpPr/>
          <p:nvPr/>
        </p:nvSpPr>
        <p:spPr>
          <a:xfrm>
            <a:off x="912960" y="4844880"/>
            <a:ext cx="10361880" cy="81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BFS Graph Traversal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665" name="CustomShape 2"/>
          <p:cNvSpPr/>
          <p:nvPr/>
        </p:nvSpPr>
        <p:spPr>
          <a:xfrm>
            <a:off x="912960" y="5741280"/>
            <a:ext cx="10361880" cy="71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1" strike="noStrike">
                <a:solidFill>
                  <a:srgbClr val="f0a22e"/>
                </a:solidFill>
                <a:latin typeface="Calibri"/>
                <a:ea typeface="DejaVu Sans"/>
              </a:rPr>
              <a:t>Live Demo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666" name="Picture 94" descr=""/>
          <p:cNvPicPr/>
          <p:nvPr/>
        </p:nvPicPr>
        <p:blipFill>
          <a:blip r:embed="rId1"/>
          <a:stretch/>
        </p:blipFill>
        <p:spPr>
          <a:xfrm>
            <a:off x="455760" y="1369080"/>
            <a:ext cx="2928960" cy="2729880"/>
          </a:xfrm>
          <a:prstGeom prst="rect">
            <a:avLst/>
          </a:prstGeom>
          <a:ln>
            <a:noFill/>
          </a:ln>
          <a:scene3d>
            <a:camera prst="perspectiveHeroicExtremeRightFacing"/>
            <a:lightRig dir="t" rig="threePt"/>
          </a:scene3d>
        </p:spPr>
      </p:pic>
      <p:pic>
        <p:nvPicPr>
          <p:cNvPr id="2667" name="Picture 66" descr=""/>
          <p:cNvPicPr/>
          <p:nvPr/>
        </p:nvPicPr>
        <p:blipFill>
          <a:blip r:embed="rId2"/>
          <a:stretch/>
        </p:blipFill>
        <p:spPr>
          <a:xfrm>
            <a:off x="8228160" y="1606320"/>
            <a:ext cx="3549600" cy="2634840"/>
          </a:xfrm>
          <a:prstGeom prst="rect">
            <a:avLst/>
          </a:prstGeom>
          <a:ln>
            <a:noFill/>
          </a:ln>
          <a:scene3d>
            <a:camera prst="perspectiveHeroicExtremeLeftFacing"/>
            <a:lightRig dir="t" rig="threePt"/>
          </a:scene3d>
        </p:spPr>
      </p:pic>
      <p:grpSp>
        <p:nvGrpSpPr>
          <p:cNvPr id="2668" name="Group 3"/>
          <p:cNvGrpSpPr/>
          <p:nvPr/>
        </p:nvGrpSpPr>
        <p:grpSpPr>
          <a:xfrm>
            <a:off x="3656160" y="1144800"/>
            <a:ext cx="4424400" cy="3178800"/>
            <a:chOff x="3656160" y="1144800"/>
            <a:chExt cx="4424400" cy="3178800"/>
          </a:xfrm>
        </p:grpSpPr>
        <p:sp>
          <p:nvSpPr>
            <p:cNvPr id="2669" name="CustomShape 4"/>
            <p:cNvSpPr/>
            <p:nvPr/>
          </p:nvSpPr>
          <p:spPr>
            <a:xfrm>
              <a:off x="5393520" y="1502640"/>
              <a:ext cx="1094040" cy="611280"/>
            </a:xfrm>
            <a:prstGeom prst="ellipse">
              <a:avLst/>
            </a:prstGeom>
            <a:solidFill>
              <a:srgbClr val="7cc0f8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Ruse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670" name="CustomShape 5"/>
            <p:cNvSpPr/>
            <p:nvPr/>
          </p:nvSpPr>
          <p:spPr>
            <a:xfrm>
              <a:off x="3759840" y="1773720"/>
              <a:ext cx="1203840" cy="609480"/>
            </a:xfrm>
            <a:prstGeom prst="ellipse">
              <a:avLst/>
            </a:prstGeom>
            <a:solidFill>
              <a:srgbClr val="f3b253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Plovdiv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671" name="CustomShape 6"/>
            <p:cNvSpPr/>
            <p:nvPr/>
          </p:nvSpPr>
          <p:spPr>
            <a:xfrm>
              <a:off x="3656160" y="3128760"/>
              <a:ext cx="1307520" cy="6112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Bourgas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672" name="CustomShape 7"/>
            <p:cNvSpPr/>
            <p:nvPr/>
          </p:nvSpPr>
          <p:spPr>
            <a:xfrm>
              <a:off x="5282640" y="2569320"/>
              <a:ext cx="1233720" cy="611280"/>
            </a:xfrm>
            <a:prstGeom prst="ellipse">
              <a:avLst/>
            </a:prstGeom>
            <a:solidFill>
              <a:srgbClr val="f3b253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Sofia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673" name="CustomShape 8"/>
            <p:cNvSpPr/>
            <p:nvPr/>
          </p:nvSpPr>
          <p:spPr>
            <a:xfrm>
              <a:off x="6793920" y="3241080"/>
              <a:ext cx="1286640" cy="774360"/>
            </a:xfrm>
            <a:prstGeom prst="ellipse">
              <a:avLst/>
            </a:prstGeom>
            <a:solidFill>
              <a:srgbClr val="7cc0f8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Stara Zagora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674" name="CustomShape 9"/>
            <p:cNvSpPr/>
            <p:nvPr/>
          </p:nvSpPr>
          <p:spPr>
            <a:xfrm>
              <a:off x="5285520" y="3712320"/>
              <a:ext cx="1230840" cy="611280"/>
            </a:xfrm>
            <a:prstGeom prst="ellipse">
              <a:avLst/>
            </a:prstGeom>
            <a:solidFill>
              <a:srgbClr val="f3b253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Pleven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675" name="CustomShape 10"/>
            <p:cNvSpPr/>
            <p:nvPr/>
          </p:nvSpPr>
          <p:spPr>
            <a:xfrm flipH="1">
              <a:off x="4963680" y="1809000"/>
              <a:ext cx="426960" cy="268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6" name="CustomShape 11"/>
            <p:cNvSpPr/>
            <p:nvPr/>
          </p:nvSpPr>
          <p:spPr>
            <a:xfrm>
              <a:off x="6489000" y="1809000"/>
              <a:ext cx="533520" cy="387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7" name="CustomShape 12"/>
            <p:cNvSpPr/>
            <p:nvPr/>
          </p:nvSpPr>
          <p:spPr>
            <a:xfrm>
              <a:off x="7395480" y="2720880"/>
              <a:ext cx="41040" cy="518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8" name="CustomShape 13"/>
            <p:cNvSpPr/>
            <p:nvPr/>
          </p:nvSpPr>
          <p:spPr>
            <a:xfrm>
              <a:off x="4788720" y="2295000"/>
              <a:ext cx="673560" cy="362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9" name="CustomShape 14"/>
            <p:cNvSpPr/>
            <p:nvPr/>
          </p:nvSpPr>
          <p:spPr>
            <a:xfrm flipH="1">
              <a:off x="4309200" y="2384640"/>
              <a:ext cx="50400" cy="742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0" name="CustomShape 15"/>
            <p:cNvSpPr/>
            <p:nvPr/>
          </p:nvSpPr>
          <p:spPr>
            <a:xfrm>
              <a:off x="4773240" y="3651840"/>
              <a:ext cx="510840" cy="365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1" name="CustomShape 16"/>
            <p:cNvSpPr/>
            <p:nvPr/>
          </p:nvSpPr>
          <p:spPr>
            <a:xfrm flipH="1">
              <a:off x="6335280" y="2414520"/>
              <a:ext cx="531720" cy="243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2" name="CustomShape 17"/>
            <p:cNvSpPr/>
            <p:nvPr/>
          </p:nvSpPr>
          <p:spPr>
            <a:xfrm>
              <a:off x="5900040" y="3182040"/>
              <a:ext cx="360" cy="528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3" name="CustomShape 18"/>
            <p:cNvSpPr/>
            <p:nvPr/>
          </p:nvSpPr>
          <p:spPr>
            <a:xfrm flipH="1">
              <a:off x="6516360" y="3903480"/>
              <a:ext cx="463320" cy="113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4" name="CustomShape 19"/>
            <p:cNvSpPr/>
            <p:nvPr/>
          </p:nvSpPr>
          <p:spPr>
            <a:xfrm flipV="1">
              <a:off x="4965120" y="3090960"/>
              <a:ext cx="496800" cy="341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5" name="CustomShape 20"/>
            <p:cNvSpPr/>
            <p:nvPr/>
          </p:nvSpPr>
          <p:spPr>
            <a:xfrm>
              <a:off x="6336720" y="3092400"/>
              <a:ext cx="644040" cy="261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6" name="CustomShape 21"/>
            <p:cNvSpPr/>
            <p:nvPr/>
          </p:nvSpPr>
          <p:spPr>
            <a:xfrm>
              <a:off x="6869880" y="2108160"/>
              <a:ext cx="1049040" cy="611280"/>
            </a:xfrm>
            <a:prstGeom prst="ellipse">
              <a:avLst/>
            </a:prstGeom>
            <a:solidFill>
              <a:srgbClr val="7cc0f8">
                <a:alpha val="50000"/>
              </a:srgb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Varna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687" name="CustomShape 22"/>
            <p:cNvSpPr/>
            <p:nvPr/>
          </p:nvSpPr>
          <p:spPr>
            <a:xfrm>
              <a:off x="3834720" y="269604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88" name="CustomShape 23"/>
            <p:cNvSpPr/>
            <p:nvPr/>
          </p:nvSpPr>
          <p:spPr>
            <a:xfrm>
              <a:off x="5389200" y="217440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89" name="CustomShape 24"/>
            <p:cNvSpPr/>
            <p:nvPr/>
          </p:nvSpPr>
          <p:spPr>
            <a:xfrm>
              <a:off x="5434920" y="330120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90" name="CustomShape 25"/>
            <p:cNvSpPr/>
            <p:nvPr/>
          </p:nvSpPr>
          <p:spPr>
            <a:xfrm>
              <a:off x="6901920" y="284220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91" name="CustomShape 26"/>
            <p:cNvSpPr/>
            <p:nvPr/>
          </p:nvSpPr>
          <p:spPr>
            <a:xfrm>
              <a:off x="6986880" y="171864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92" name="CustomShape 27"/>
            <p:cNvSpPr/>
            <p:nvPr/>
          </p:nvSpPr>
          <p:spPr>
            <a:xfrm>
              <a:off x="5369400" y="114480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93" name="CustomShape 28"/>
            <p:cNvSpPr/>
            <p:nvPr/>
          </p:nvSpPr>
          <p:spPr>
            <a:xfrm>
              <a:off x="3911040" y="136908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n-US" sz="2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2DF8025-66CF-46A0-87A5-9A5432EF6199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695" name="CustomShape 2"/>
          <p:cNvSpPr/>
          <p:nvPr/>
        </p:nvSpPr>
        <p:spPr>
          <a:xfrm>
            <a:off x="190440" y="10666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95000"/>
              </a:lnSpc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What will happen if in the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Breadth-First Search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(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BFS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) algorithm we change the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queue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with a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stack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?</a:t>
            </a:r>
            <a:endParaRPr b="0" lang="en-US" sz="3200" spc="-1" strike="noStrike">
              <a:latin typeface="Arial"/>
            </a:endParaRPr>
          </a:p>
          <a:p>
            <a:pPr lvl="1" marL="609480" indent="-230040">
              <a:lnSpc>
                <a:spcPct val="95000"/>
              </a:lnSpc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An iterative stack-based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  <a:ea typeface="DejaVu Sans"/>
              </a:rPr>
              <a:t>Depth-First Search</a:t>
            </a:r>
            <a:r>
              <a:rPr b="0" lang="en-US" sz="30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(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  <a:ea typeface="DejaVu Sans"/>
              </a:rPr>
              <a:t>DFS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696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Iterative DFS and BFS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97" name="CustomShape 4"/>
          <p:cNvSpPr/>
          <p:nvPr/>
        </p:nvSpPr>
        <p:spPr>
          <a:xfrm>
            <a:off x="684360" y="2691360"/>
            <a:ext cx="5113440" cy="3748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BFS</a:t>
            </a:r>
            <a:r>
              <a:rPr b="1" lang="en-US" sz="24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(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queue </a:t>
            </a:r>
            <a:r>
              <a:rPr b="1" lang="en-US" sz="2400" spc="-1" strike="noStrike">
                <a:solidFill>
                  <a:srgbClr val="fbeedc"/>
                </a:solidFill>
                <a:latin typeface="Wingdings"/>
                <a:ea typeface="DejaVu Sans"/>
              </a:rPr>
              <a:t>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visited[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] = true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while queue not empty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beedc"/>
                </a:solidFill>
                <a:latin typeface="Wingdings"/>
                <a:ea typeface="DejaVu Sans"/>
              </a:rPr>
              <a:t>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queue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print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for each child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of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if not visited[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]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queue </a:t>
            </a:r>
            <a:r>
              <a:rPr b="1" lang="en-US" sz="2400" spc="-1" strike="noStrike">
                <a:solidFill>
                  <a:srgbClr val="fbeedc"/>
                </a:solidFill>
                <a:latin typeface="Wingdings"/>
                <a:ea typeface="DejaVu Sans"/>
              </a:rPr>
              <a:t>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visited[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] = true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98" name="CustomShape 5"/>
          <p:cNvSpPr/>
          <p:nvPr/>
        </p:nvSpPr>
        <p:spPr>
          <a:xfrm>
            <a:off x="6313680" y="2683080"/>
            <a:ext cx="5113440" cy="3748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DFS</a:t>
            </a:r>
            <a:r>
              <a:rPr b="1" lang="en-US" sz="24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(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stack </a:t>
            </a:r>
            <a:r>
              <a:rPr b="1" lang="en-US" sz="2400" spc="-1" strike="noStrike">
                <a:solidFill>
                  <a:srgbClr val="fbeedc"/>
                </a:solidFill>
                <a:latin typeface="Wingdings"/>
                <a:ea typeface="DejaVu Sans"/>
              </a:rPr>
              <a:t>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visited[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] = true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while stack not empty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beedc"/>
                </a:solidFill>
                <a:latin typeface="Wingdings"/>
                <a:ea typeface="DejaVu Sans"/>
              </a:rPr>
              <a:t>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stack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print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for each child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of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if not visited[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]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stack </a:t>
            </a:r>
            <a:r>
              <a:rPr b="1" lang="en-US" sz="2400" spc="-1" strike="noStrike">
                <a:solidFill>
                  <a:srgbClr val="fbeedc"/>
                </a:solidFill>
                <a:latin typeface="Wingdings"/>
                <a:ea typeface="DejaVu Sans"/>
              </a:rPr>
              <a:t>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visited[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] = true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01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CustomShape 1"/>
          <p:cNvSpPr/>
          <p:nvPr/>
        </p:nvSpPr>
        <p:spPr>
          <a:xfrm>
            <a:off x="912960" y="4844880"/>
            <a:ext cx="10361880" cy="81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Iterative DFS Graph Traversal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700" name="CustomShape 2"/>
          <p:cNvSpPr/>
          <p:nvPr/>
        </p:nvSpPr>
        <p:spPr>
          <a:xfrm>
            <a:off x="912960" y="5741280"/>
            <a:ext cx="10361880" cy="71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1" strike="noStrike">
                <a:solidFill>
                  <a:srgbClr val="f0a22e"/>
                </a:solidFill>
                <a:latin typeface="Calibri"/>
                <a:ea typeface="DejaVu Sans"/>
              </a:rPr>
              <a:t>Live Demo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01" name="CustomShape 3"/>
          <p:cNvSpPr/>
          <p:nvPr/>
        </p:nvSpPr>
        <p:spPr>
          <a:xfrm>
            <a:off x="5027760" y="2643120"/>
            <a:ext cx="836640" cy="354240"/>
          </a:xfrm>
          <a:prstGeom prst="left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ccc7b8"/>
              </a:gs>
              <a:gs pos="100000">
                <a:srgbClr val="c3bdac"/>
              </a:gs>
            </a:gsLst>
            <a:lin ang="5400000"/>
          </a:gradFill>
          <a:ln>
            <a:solidFill>
              <a:srgbClr val="9e9170"/>
            </a:solidFill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</p:sp>
      <p:grpSp>
        <p:nvGrpSpPr>
          <p:cNvPr id="2702" name="Group 4"/>
          <p:cNvGrpSpPr/>
          <p:nvPr/>
        </p:nvGrpSpPr>
        <p:grpSpPr>
          <a:xfrm>
            <a:off x="6244920" y="1219320"/>
            <a:ext cx="4424400" cy="3178800"/>
            <a:chOff x="6244920" y="1219320"/>
            <a:chExt cx="4424400" cy="3178800"/>
          </a:xfrm>
        </p:grpSpPr>
        <p:sp>
          <p:nvSpPr>
            <p:cNvPr id="2703" name="CustomShape 5"/>
            <p:cNvSpPr/>
            <p:nvPr/>
          </p:nvSpPr>
          <p:spPr>
            <a:xfrm>
              <a:off x="7982280" y="1577160"/>
              <a:ext cx="1094040" cy="6112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Ruse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04" name="CustomShape 6"/>
            <p:cNvSpPr/>
            <p:nvPr/>
          </p:nvSpPr>
          <p:spPr>
            <a:xfrm>
              <a:off x="6348600" y="1848240"/>
              <a:ext cx="1203840" cy="6094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Plovdiv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05" name="CustomShape 7"/>
            <p:cNvSpPr/>
            <p:nvPr/>
          </p:nvSpPr>
          <p:spPr>
            <a:xfrm>
              <a:off x="6244920" y="3203280"/>
              <a:ext cx="1307520" cy="6112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Bourgas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06" name="CustomShape 8"/>
            <p:cNvSpPr/>
            <p:nvPr/>
          </p:nvSpPr>
          <p:spPr>
            <a:xfrm>
              <a:off x="7871400" y="2643840"/>
              <a:ext cx="1233720" cy="6112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Sofia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07" name="CustomShape 9"/>
            <p:cNvSpPr/>
            <p:nvPr/>
          </p:nvSpPr>
          <p:spPr>
            <a:xfrm>
              <a:off x="9382680" y="3315600"/>
              <a:ext cx="1286640" cy="77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Stara Zagora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08" name="CustomShape 10"/>
            <p:cNvSpPr/>
            <p:nvPr/>
          </p:nvSpPr>
          <p:spPr>
            <a:xfrm>
              <a:off x="7874280" y="3786840"/>
              <a:ext cx="1230840" cy="6112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Pleven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09" name="CustomShape 11"/>
            <p:cNvSpPr/>
            <p:nvPr/>
          </p:nvSpPr>
          <p:spPr>
            <a:xfrm flipH="1">
              <a:off x="7552440" y="1883520"/>
              <a:ext cx="426960" cy="268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0" name="CustomShape 12"/>
            <p:cNvSpPr/>
            <p:nvPr/>
          </p:nvSpPr>
          <p:spPr>
            <a:xfrm>
              <a:off x="9077760" y="1883520"/>
              <a:ext cx="533520" cy="387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1" name="CustomShape 13"/>
            <p:cNvSpPr/>
            <p:nvPr/>
          </p:nvSpPr>
          <p:spPr>
            <a:xfrm>
              <a:off x="9984240" y="2795400"/>
              <a:ext cx="41040" cy="518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2" name="CustomShape 14"/>
            <p:cNvSpPr/>
            <p:nvPr/>
          </p:nvSpPr>
          <p:spPr>
            <a:xfrm>
              <a:off x="7377480" y="2369520"/>
              <a:ext cx="673560" cy="362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3" name="CustomShape 15"/>
            <p:cNvSpPr/>
            <p:nvPr/>
          </p:nvSpPr>
          <p:spPr>
            <a:xfrm flipH="1">
              <a:off x="6897960" y="2459160"/>
              <a:ext cx="50400" cy="742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4" name="CustomShape 16"/>
            <p:cNvSpPr/>
            <p:nvPr/>
          </p:nvSpPr>
          <p:spPr>
            <a:xfrm>
              <a:off x="7362000" y="3726360"/>
              <a:ext cx="510840" cy="365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5" name="CustomShape 17"/>
            <p:cNvSpPr/>
            <p:nvPr/>
          </p:nvSpPr>
          <p:spPr>
            <a:xfrm flipH="1">
              <a:off x="8924400" y="2489040"/>
              <a:ext cx="531720" cy="243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6" name="CustomShape 18"/>
            <p:cNvSpPr/>
            <p:nvPr/>
          </p:nvSpPr>
          <p:spPr>
            <a:xfrm>
              <a:off x="8488800" y="3256560"/>
              <a:ext cx="360" cy="528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7" name="CustomShape 19"/>
            <p:cNvSpPr/>
            <p:nvPr/>
          </p:nvSpPr>
          <p:spPr>
            <a:xfrm flipH="1">
              <a:off x="9105120" y="3978000"/>
              <a:ext cx="463320" cy="113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8" name="CustomShape 20"/>
            <p:cNvSpPr/>
            <p:nvPr/>
          </p:nvSpPr>
          <p:spPr>
            <a:xfrm flipV="1">
              <a:off x="7553880" y="3165480"/>
              <a:ext cx="496800" cy="341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9" name="CustomShape 21"/>
            <p:cNvSpPr/>
            <p:nvPr/>
          </p:nvSpPr>
          <p:spPr>
            <a:xfrm>
              <a:off x="8925840" y="3166920"/>
              <a:ext cx="644040" cy="261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0" name="CustomShape 22"/>
            <p:cNvSpPr/>
            <p:nvPr/>
          </p:nvSpPr>
          <p:spPr>
            <a:xfrm>
              <a:off x="9459000" y="2182680"/>
              <a:ext cx="1049040" cy="6112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Varna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21" name="CustomShape 23"/>
            <p:cNvSpPr/>
            <p:nvPr/>
          </p:nvSpPr>
          <p:spPr>
            <a:xfrm>
              <a:off x="6423480" y="277056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722" name="CustomShape 24"/>
            <p:cNvSpPr/>
            <p:nvPr/>
          </p:nvSpPr>
          <p:spPr>
            <a:xfrm>
              <a:off x="7977960" y="224892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723" name="CustomShape 25"/>
            <p:cNvSpPr/>
            <p:nvPr/>
          </p:nvSpPr>
          <p:spPr>
            <a:xfrm>
              <a:off x="8023680" y="337572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724" name="CustomShape 26"/>
            <p:cNvSpPr/>
            <p:nvPr/>
          </p:nvSpPr>
          <p:spPr>
            <a:xfrm>
              <a:off x="9490680" y="291672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4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725" name="CustomShape 27"/>
            <p:cNvSpPr/>
            <p:nvPr/>
          </p:nvSpPr>
          <p:spPr>
            <a:xfrm>
              <a:off x="9575640" y="179280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5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726" name="CustomShape 28"/>
            <p:cNvSpPr/>
            <p:nvPr/>
          </p:nvSpPr>
          <p:spPr>
            <a:xfrm>
              <a:off x="7958160" y="121932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6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727" name="CustomShape 29"/>
            <p:cNvSpPr/>
            <p:nvPr/>
          </p:nvSpPr>
          <p:spPr>
            <a:xfrm>
              <a:off x="6499800" y="1443600"/>
              <a:ext cx="37332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7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2728" name="Group 30"/>
          <p:cNvGrpSpPr/>
          <p:nvPr/>
        </p:nvGrpSpPr>
        <p:grpSpPr>
          <a:xfrm>
            <a:off x="1081080" y="1219320"/>
            <a:ext cx="5127480" cy="3222360"/>
            <a:chOff x="1081080" y="1219320"/>
            <a:chExt cx="5127480" cy="3222360"/>
          </a:xfrm>
        </p:grpSpPr>
        <p:sp>
          <p:nvSpPr>
            <p:cNvPr id="2729" name="CustomShape 31"/>
            <p:cNvSpPr/>
            <p:nvPr/>
          </p:nvSpPr>
          <p:spPr>
            <a:xfrm>
              <a:off x="2727000" y="1640880"/>
              <a:ext cx="639720" cy="5914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0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30" name="CustomShape 32"/>
            <p:cNvSpPr/>
            <p:nvPr/>
          </p:nvSpPr>
          <p:spPr>
            <a:xfrm>
              <a:off x="1323360" y="1910160"/>
              <a:ext cx="639720" cy="5896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6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31" name="CustomShape 33"/>
            <p:cNvSpPr/>
            <p:nvPr/>
          </p:nvSpPr>
          <p:spPr>
            <a:xfrm>
              <a:off x="1230480" y="3221640"/>
              <a:ext cx="639720" cy="5914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4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32" name="CustomShape 34"/>
            <p:cNvSpPr/>
            <p:nvPr/>
          </p:nvSpPr>
          <p:spPr>
            <a:xfrm>
              <a:off x="2634120" y="2772720"/>
              <a:ext cx="637920" cy="5914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33" name="CustomShape 35"/>
            <p:cNvSpPr/>
            <p:nvPr/>
          </p:nvSpPr>
          <p:spPr>
            <a:xfrm>
              <a:off x="3926160" y="3401280"/>
              <a:ext cx="639720" cy="5914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5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34" name="CustomShape 36"/>
            <p:cNvSpPr/>
            <p:nvPr/>
          </p:nvSpPr>
          <p:spPr>
            <a:xfrm>
              <a:off x="2634120" y="3850200"/>
              <a:ext cx="639720" cy="5914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35" name="CustomShape 37"/>
            <p:cNvSpPr/>
            <p:nvPr/>
          </p:nvSpPr>
          <p:spPr>
            <a:xfrm flipV="1" rot="10800000">
              <a:off x="5012280" y="3007800"/>
              <a:ext cx="761040" cy="267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6" name="CustomShape 38"/>
            <p:cNvSpPr/>
            <p:nvPr/>
          </p:nvSpPr>
          <p:spPr>
            <a:xfrm>
              <a:off x="3368520" y="1937160"/>
              <a:ext cx="661320" cy="381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7" name="CustomShape 39"/>
            <p:cNvSpPr/>
            <p:nvPr/>
          </p:nvSpPr>
          <p:spPr>
            <a:xfrm rot="5400000">
              <a:off x="3966120" y="3108600"/>
              <a:ext cx="572760" cy="9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8" name="CustomShape 40"/>
            <p:cNvSpPr/>
            <p:nvPr/>
          </p:nvSpPr>
          <p:spPr>
            <a:xfrm flipH="1" rot="16200000">
              <a:off x="2076840" y="2208600"/>
              <a:ext cx="443160" cy="855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9" name="CustomShape 41"/>
            <p:cNvSpPr/>
            <p:nvPr/>
          </p:nvSpPr>
          <p:spPr>
            <a:xfrm rot="5400000">
              <a:off x="1238400" y="2814840"/>
              <a:ext cx="718920" cy="91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0" name="CustomShape 42"/>
            <p:cNvSpPr/>
            <p:nvPr/>
          </p:nvSpPr>
          <p:spPr>
            <a:xfrm flipH="1" rot="16200000">
              <a:off x="1995840" y="3508920"/>
              <a:ext cx="417600" cy="855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1" name="CustomShape 43"/>
            <p:cNvSpPr/>
            <p:nvPr/>
          </p:nvSpPr>
          <p:spPr>
            <a:xfrm flipV="1" rot="10800000">
              <a:off x="6208560" y="3843000"/>
              <a:ext cx="756360" cy="327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2" name="CustomShape 44"/>
            <p:cNvSpPr/>
            <p:nvPr/>
          </p:nvSpPr>
          <p:spPr>
            <a:xfrm flipH="1" rot="16200000">
              <a:off x="2710800" y="3606840"/>
              <a:ext cx="4831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3" name="CustomShape 45"/>
            <p:cNvSpPr/>
            <p:nvPr/>
          </p:nvSpPr>
          <p:spPr>
            <a:xfrm rot="5400000">
              <a:off x="3529440" y="3654360"/>
              <a:ext cx="237960" cy="743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4" name="CustomShape 46"/>
            <p:cNvSpPr/>
            <p:nvPr/>
          </p:nvSpPr>
          <p:spPr>
            <a:xfrm flipV="1">
              <a:off x="1871640" y="3277440"/>
              <a:ext cx="854640" cy="237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5" name="CustomShape 47"/>
            <p:cNvSpPr/>
            <p:nvPr/>
          </p:nvSpPr>
          <p:spPr>
            <a:xfrm flipH="1" rot="16200000">
              <a:off x="3494880" y="2963160"/>
              <a:ext cx="207720" cy="838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6" name="CustomShape 48"/>
            <p:cNvSpPr/>
            <p:nvPr/>
          </p:nvSpPr>
          <p:spPr>
            <a:xfrm>
              <a:off x="3937320" y="2233800"/>
              <a:ext cx="637920" cy="5914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47" name="CustomShape 49"/>
            <p:cNvSpPr/>
            <p:nvPr/>
          </p:nvSpPr>
          <p:spPr>
            <a:xfrm>
              <a:off x="1081080" y="2845080"/>
              <a:ext cx="34164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48" name="CustomShape 50"/>
            <p:cNvSpPr/>
            <p:nvPr/>
          </p:nvSpPr>
          <p:spPr>
            <a:xfrm>
              <a:off x="2587320" y="2348640"/>
              <a:ext cx="34164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49" name="CustomShape 51"/>
            <p:cNvSpPr/>
            <p:nvPr/>
          </p:nvSpPr>
          <p:spPr>
            <a:xfrm>
              <a:off x="2495160" y="3480120"/>
              <a:ext cx="34164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50" name="CustomShape 52"/>
            <p:cNvSpPr/>
            <p:nvPr/>
          </p:nvSpPr>
          <p:spPr>
            <a:xfrm>
              <a:off x="3792960" y="3021840"/>
              <a:ext cx="34164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4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51" name="CustomShape 53"/>
            <p:cNvSpPr/>
            <p:nvPr/>
          </p:nvSpPr>
          <p:spPr>
            <a:xfrm>
              <a:off x="3899880" y="1806480"/>
              <a:ext cx="34164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5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52" name="CustomShape 54"/>
            <p:cNvSpPr/>
            <p:nvPr/>
          </p:nvSpPr>
          <p:spPr>
            <a:xfrm>
              <a:off x="2687040" y="1219320"/>
              <a:ext cx="34164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6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753" name="CustomShape 55"/>
            <p:cNvSpPr/>
            <p:nvPr/>
          </p:nvSpPr>
          <p:spPr>
            <a:xfrm>
              <a:off x="1190520" y="1522800"/>
              <a:ext cx="341640" cy="394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7</a:t>
              </a:r>
              <a:endParaRPr b="0" lang="en-US" sz="20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CustomShape 1"/>
          <p:cNvSpPr/>
          <p:nvPr/>
        </p:nvSpPr>
        <p:spPr>
          <a:xfrm>
            <a:off x="912960" y="4925880"/>
            <a:ext cx="10361880" cy="81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Graph Connectivity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755" name="CustomShape 2"/>
          <p:cNvSpPr/>
          <p:nvPr/>
        </p:nvSpPr>
        <p:spPr>
          <a:xfrm>
            <a:off x="912960" y="5754960"/>
            <a:ext cx="10361880" cy="71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1" strike="noStrike">
                <a:solidFill>
                  <a:srgbClr val="f0a22e"/>
                </a:solidFill>
                <a:latin typeface="Calibri"/>
                <a:ea typeface="DejaVu Sans"/>
              </a:rPr>
              <a:t>Finding the Connected Components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56" name="CustomShape 3"/>
          <p:cNvSpPr/>
          <p:nvPr/>
        </p:nvSpPr>
        <p:spPr>
          <a:xfrm>
            <a:off x="3315240" y="990720"/>
            <a:ext cx="5557320" cy="3641400"/>
          </a:xfrm>
          <a:prstGeom prst="roundRect">
            <a:avLst>
              <a:gd name="adj" fmla="val 1203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E05005E-6027-41F8-99A2-C372CC0280A5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2758" name="CustomShape 2"/>
          <p:cNvSpPr/>
          <p:nvPr/>
        </p:nvSpPr>
        <p:spPr>
          <a:xfrm>
            <a:off x="190440" y="1151280"/>
            <a:ext cx="475956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Connected component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of undirected graph</a:t>
            </a:r>
            <a:endParaRPr b="0" lang="en-US" sz="28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A sub-graph in which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any two nodes are connected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to each other by paths</a:t>
            </a:r>
            <a:endParaRPr b="0" lang="en-US" sz="26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E.g. the graph on the right consists of 3 connected components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759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Graph Connectivity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60" name="Picture 2" descr=""/>
          <p:cNvPicPr/>
          <p:nvPr/>
        </p:nvPicPr>
        <p:blipFill>
          <a:blip r:embed="rId1"/>
          <a:stretch/>
        </p:blipFill>
        <p:spPr>
          <a:xfrm>
            <a:off x="5848200" y="1447920"/>
            <a:ext cx="5274000" cy="457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63C0A9A-F1E2-4516-8897-7CC2ABDE72AD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762" name="CustomShape 2"/>
          <p:cNvSpPr/>
          <p:nvPr/>
        </p:nvSpPr>
        <p:spPr>
          <a:xfrm>
            <a:off x="190440" y="1151280"/>
            <a:ext cx="590256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Finding the connected components in a graph</a:t>
            </a:r>
            <a:endParaRPr b="0" lang="en-US" sz="34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Loop through all nodes and start a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DFS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/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BFS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traversing from any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unvisited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node</a:t>
            </a:r>
            <a:endParaRPr b="0" lang="en-US" sz="32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Each time you start a new traversal</a:t>
            </a:r>
            <a:endParaRPr b="0" lang="en-US" sz="34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You find a new connected component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63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Finding All Graph Connected Components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764" name="Picture 5" descr=""/>
          <p:cNvPicPr/>
          <p:nvPr/>
        </p:nvPicPr>
        <p:blipFill>
          <a:blip r:embed="rId1"/>
          <a:stretch/>
        </p:blipFill>
        <p:spPr>
          <a:xfrm>
            <a:off x="5942160" y="1905120"/>
            <a:ext cx="5506560" cy="3902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A84B55D-B9E2-4ADE-ACC6-F178DD9B2C6D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766" name="CustomShape 2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Graph Connected Components: Algorithm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767" name="CustomShape 3"/>
          <p:cNvSpPr/>
          <p:nvPr/>
        </p:nvSpPr>
        <p:spPr>
          <a:xfrm>
            <a:off x="455760" y="1256040"/>
            <a:ext cx="5166000" cy="484164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visited[] = false;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foreach </a:t>
            </a:r>
            <a:r>
              <a:rPr b="1" i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from graph G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if (not visited[</a:t>
            </a:r>
            <a:r>
              <a:rPr b="1" i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])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DFS(</a:t>
            </a:r>
            <a:r>
              <a:rPr b="1" i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countOfComponents++;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600" spc="-1" strike="noStrike">
              <a:latin typeface="Arial"/>
            </a:endParaRPr>
          </a:p>
        </p:txBody>
      </p:sp>
      <p:grpSp>
        <p:nvGrpSpPr>
          <p:cNvPr id="2768" name="Group 4"/>
          <p:cNvGrpSpPr/>
          <p:nvPr/>
        </p:nvGrpSpPr>
        <p:grpSpPr>
          <a:xfrm>
            <a:off x="1144440" y="5240880"/>
            <a:ext cx="1760040" cy="1183680"/>
            <a:chOff x="1144440" y="5240880"/>
            <a:chExt cx="1760040" cy="1183680"/>
          </a:xfrm>
        </p:grpSpPr>
        <p:sp>
          <p:nvSpPr>
            <p:cNvPr id="2769" name="CustomShape 5"/>
            <p:cNvSpPr/>
            <p:nvPr/>
          </p:nvSpPr>
          <p:spPr>
            <a:xfrm>
              <a:off x="2461320" y="5240880"/>
              <a:ext cx="443160" cy="4046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F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770" name="CustomShape 6"/>
            <p:cNvSpPr/>
            <p:nvPr/>
          </p:nvSpPr>
          <p:spPr>
            <a:xfrm>
              <a:off x="1677600" y="6019920"/>
              <a:ext cx="420120" cy="4046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D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771" name="CustomShape 7"/>
            <p:cNvSpPr/>
            <p:nvPr/>
          </p:nvSpPr>
          <p:spPr>
            <a:xfrm flipH="1">
              <a:off x="2036160" y="5587560"/>
              <a:ext cx="487440" cy="490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2" name="CustomShape 8"/>
            <p:cNvSpPr/>
            <p:nvPr/>
          </p:nvSpPr>
          <p:spPr>
            <a:xfrm>
              <a:off x="1144440" y="5259600"/>
              <a:ext cx="443160" cy="4046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773" name="CustomShape 9"/>
            <p:cNvSpPr/>
            <p:nvPr/>
          </p:nvSpPr>
          <p:spPr>
            <a:xfrm flipV="1">
              <a:off x="1588680" y="5442480"/>
              <a:ext cx="871200" cy="17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4" name="CustomShape 10"/>
            <p:cNvSpPr/>
            <p:nvPr/>
          </p:nvSpPr>
          <p:spPr>
            <a:xfrm flipH="1" flipV="1">
              <a:off x="1363680" y="5664240"/>
              <a:ext cx="371520" cy="412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75" name="Group 11"/>
          <p:cNvGrpSpPr/>
          <p:nvPr/>
        </p:nvGrpSpPr>
        <p:grpSpPr>
          <a:xfrm>
            <a:off x="3140280" y="5274720"/>
            <a:ext cx="1059120" cy="1056600"/>
            <a:chOff x="3140280" y="5274720"/>
            <a:chExt cx="1059120" cy="1056600"/>
          </a:xfrm>
        </p:grpSpPr>
        <p:sp>
          <p:nvSpPr>
            <p:cNvPr id="2776" name="CustomShape 12"/>
            <p:cNvSpPr/>
            <p:nvPr/>
          </p:nvSpPr>
          <p:spPr>
            <a:xfrm>
              <a:off x="3140280" y="5926680"/>
              <a:ext cx="420120" cy="4046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G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777" name="CustomShape 13"/>
            <p:cNvSpPr/>
            <p:nvPr/>
          </p:nvSpPr>
          <p:spPr>
            <a:xfrm>
              <a:off x="3756240" y="5274720"/>
              <a:ext cx="443160" cy="4046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C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778" name="CustomShape 14"/>
            <p:cNvSpPr/>
            <p:nvPr/>
          </p:nvSpPr>
          <p:spPr>
            <a:xfrm flipV="1">
              <a:off x="3500280" y="5619960"/>
              <a:ext cx="319320" cy="36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79" name="CustomShape 15"/>
          <p:cNvSpPr/>
          <p:nvPr/>
        </p:nvSpPr>
        <p:spPr>
          <a:xfrm>
            <a:off x="4505040" y="5944680"/>
            <a:ext cx="443160" cy="4046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H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80" name="CustomShape 16"/>
          <p:cNvSpPr/>
          <p:nvPr/>
        </p:nvSpPr>
        <p:spPr>
          <a:xfrm>
            <a:off x="5844960" y="1256040"/>
            <a:ext cx="5887080" cy="404964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DFS (</a:t>
            </a:r>
            <a:r>
              <a:rPr b="1" i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if (not visited[</a:t>
            </a:r>
            <a:r>
              <a:rPr b="1" i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])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{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visited[</a:t>
            </a:r>
            <a:r>
              <a:rPr b="1" i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] = true;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foreach </a:t>
            </a:r>
            <a:r>
              <a:rPr b="1" i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in </a:t>
            </a:r>
            <a:r>
              <a:rPr b="1" i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node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.children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DFS(</a:t>
            </a:r>
            <a:r>
              <a:rPr b="1" i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c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);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781" name="CustomShape 17"/>
          <p:cNvSpPr/>
          <p:nvPr/>
        </p:nvSpPr>
        <p:spPr>
          <a:xfrm>
            <a:off x="6717240" y="5311080"/>
            <a:ext cx="443160" cy="4046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82" name="CustomShape 18"/>
          <p:cNvSpPr/>
          <p:nvPr/>
        </p:nvSpPr>
        <p:spPr>
          <a:xfrm>
            <a:off x="5997240" y="6071040"/>
            <a:ext cx="420120" cy="4046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J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83" name="CustomShape 19"/>
          <p:cNvSpPr/>
          <p:nvPr/>
        </p:nvSpPr>
        <p:spPr>
          <a:xfrm flipH="1">
            <a:off x="6355800" y="5657760"/>
            <a:ext cx="423720" cy="47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4" name="CustomShape 20"/>
          <p:cNvSpPr/>
          <p:nvPr/>
        </p:nvSpPr>
        <p:spPr>
          <a:xfrm>
            <a:off x="5585760" y="5274720"/>
            <a:ext cx="443160" cy="4046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K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85" name="CustomShape 21"/>
          <p:cNvSpPr/>
          <p:nvPr/>
        </p:nvSpPr>
        <p:spPr>
          <a:xfrm>
            <a:off x="6030360" y="5477760"/>
            <a:ext cx="685440" cy="3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6" name="CustomShape 22"/>
          <p:cNvSpPr/>
          <p:nvPr/>
        </p:nvSpPr>
        <p:spPr>
          <a:xfrm flipH="1" flipV="1">
            <a:off x="5806440" y="5679360"/>
            <a:ext cx="249480" cy="44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7" name="CustomShape 23"/>
          <p:cNvSpPr/>
          <p:nvPr/>
        </p:nvSpPr>
        <p:spPr>
          <a:xfrm>
            <a:off x="7459920" y="5977800"/>
            <a:ext cx="420120" cy="4046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M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88" name="CustomShape 24"/>
          <p:cNvSpPr/>
          <p:nvPr/>
        </p:nvSpPr>
        <p:spPr>
          <a:xfrm>
            <a:off x="8075520" y="5181480"/>
            <a:ext cx="443160" cy="4046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89" name="CustomShape 25"/>
          <p:cNvSpPr/>
          <p:nvPr/>
        </p:nvSpPr>
        <p:spPr>
          <a:xfrm flipV="1">
            <a:off x="7819920" y="5526720"/>
            <a:ext cx="319320" cy="50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0" name="CustomShape 26"/>
          <p:cNvSpPr/>
          <p:nvPr/>
        </p:nvSpPr>
        <p:spPr>
          <a:xfrm>
            <a:off x="8520120" y="5911560"/>
            <a:ext cx="443160" cy="4046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I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91" name="CustomShape 27"/>
          <p:cNvSpPr/>
          <p:nvPr/>
        </p:nvSpPr>
        <p:spPr>
          <a:xfrm flipV="1">
            <a:off x="7161480" y="5383080"/>
            <a:ext cx="912600" cy="12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2" name="CustomShape 28"/>
          <p:cNvSpPr/>
          <p:nvPr/>
        </p:nvSpPr>
        <p:spPr>
          <a:xfrm>
            <a:off x="7096680" y="5657760"/>
            <a:ext cx="423720" cy="37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3" name="CustomShape 29"/>
          <p:cNvSpPr/>
          <p:nvPr/>
        </p:nvSpPr>
        <p:spPr>
          <a:xfrm flipV="1">
            <a:off x="6418800" y="6179400"/>
            <a:ext cx="1039680" cy="9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4" name="CustomShape 30"/>
          <p:cNvSpPr/>
          <p:nvPr/>
        </p:nvSpPr>
        <p:spPr>
          <a:xfrm flipH="1">
            <a:off x="7880040" y="6114240"/>
            <a:ext cx="637200" cy="6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5" name="CustomShape 31"/>
          <p:cNvSpPr/>
          <p:nvPr/>
        </p:nvSpPr>
        <p:spPr>
          <a:xfrm>
            <a:off x="9597960" y="5195520"/>
            <a:ext cx="443160" cy="4046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Q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96" name="CustomShape 32"/>
          <p:cNvSpPr/>
          <p:nvPr/>
        </p:nvSpPr>
        <p:spPr>
          <a:xfrm>
            <a:off x="9820440" y="5601240"/>
            <a:ext cx="360" cy="40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7" name="CustomShape 33"/>
          <p:cNvSpPr/>
          <p:nvPr/>
        </p:nvSpPr>
        <p:spPr>
          <a:xfrm>
            <a:off x="10716480" y="6012360"/>
            <a:ext cx="420120" cy="4046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P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98" name="CustomShape 34"/>
          <p:cNvSpPr/>
          <p:nvPr/>
        </p:nvSpPr>
        <p:spPr>
          <a:xfrm>
            <a:off x="10755360" y="5240880"/>
            <a:ext cx="443160" cy="4046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99" name="CustomShape 35"/>
          <p:cNvSpPr/>
          <p:nvPr/>
        </p:nvSpPr>
        <p:spPr>
          <a:xfrm flipV="1">
            <a:off x="10927440" y="5645160"/>
            <a:ext cx="48600" cy="36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0" name="CustomShape 36"/>
          <p:cNvSpPr/>
          <p:nvPr/>
        </p:nvSpPr>
        <p:spPr>
          <a:xfrm>
            <a:off x="10042560" y="5398200"/>
            <a:ext cx="711360" cy="43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1" name="CustomShape 37"/>
          <p:cNvSpPr/>
          <p:nvPr/>
        </p:nvSpPr>
        <p:spPr>
          <a:xfrm>
            <a:off x="9977400" y="5541840"/>
            <a:ext cx="799560" cy="52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2" name="CustomShape 38"/>
          <p:cNvSpPr/>
          <p:nvPr/>
        </p:nvSpPr>
        <p:spPr>
          <a:xfrm flipV="1">
            <a:off x="10042560" y="6212160"/>
            <a:ext cx="672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3" name="CustomShape 39"/>
          <p:cNvSpPr/>
          <p:nvPr/>
        </p:nvSpPr>
        <p:spPr>
          <a:xfrm>
            <a:off x="9597960" y="6012360"/>
            <a:ext cx="443160" cy="4046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B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04" name="CustomShape 40"/>
          <p:cNvSpPr/>
          <p:nvPr/>
        </p:nvSpPr>
        <p:spPr>
          <a:xfrm>
            <a:off x="4745880" y="5252040"/>
            <a:ext cx="443160" cy="4046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O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" name="CustomShape 1"/>
          <p:cNvSpPr/>
          <p:nvPr/>
        </p:nvSpPr>
        <p:spPr>
          <a:xfrm>
            <a:off x="912960" y="3191760"/>
            <a:ext cx="10361880" cy="23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Finding the</a:t>
            </a:r>
            <a:br/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Connected Components</a:t>
            </a:r>
            <a:br/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in an Undirected Graph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806" name="CustomShape 2"/>
          <p:cNvSpPr/>
          <p:nvPr/>
        </p:nvSpPr>
        <p:spPr>
          <a:xfrm>
            <a:off x="912960" y="5605560"/>
            <a:ext cx="10361880" cy="71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1" strike="noStrike">
                <a:solidFill>
                  <a:srgbClr val="f0a22e"/>
                </a:solidFill>
                <a:latin typeface="Calibri"/>
                <a:ea typeface="DejaVu Sans"/>
              </a:rPr>
              <a:t>Live Demo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807" name="Group 3"/>
          <p:cNvGrpSpPr/>
          <p:nvPr/>
        </p:nvGrpSpPr>
        <p:grpSpPr>
          <a:xfrm>
            <a:off x="1073880" y="1689840"/>
            <a:ext cx="1705320" cy="1367640"/>
            <a:chOff x="1073880" y="1689840"/>
            <a:chExt cx="1705320" cy="1367640"/>
          </a:xfrm>
        </p:grpSpPr>
        <p:sp>
          <p:nvSpPr>
            <p:cNvPr id="2808" name="CustomShape 4"/>
            <p:cNvSpPr/>
            <p:nvPr/>
          </p:nvSpPr>
          <p:spPr>
            <a:xfrm>
              <a:off x="2336040" y="1689840"/>
              <a:ext cx="443160" cy="4046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F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09" name="CustomShape 5"/>
            <p:cNvSpPr/>
            <p:nvPr/>
          </p:nvSpPr>
          <p:spPr>
            <a:xfrm>
              <a:off x="1607400" y="2652840"/>
              <a:ext cx="420120" cy="4046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D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10" name="CustomShape 6"/>
            <p:cNvSpPr/>
            <p:nvPr/>
          </p:nvSpPr>
          <p:spPr>
            <a:xfrm flipH="1">
              <a:off x="1965600" y="2036160"/>
              <a:ext cx="432720" cy="674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1" name="CustomShape 7"/>
            <p:cNvSpPr/>
            <p:nvPr/>
          </p:nvSpPr>
          <p:spPr>
            <a:xfrm>
              <a:off x="1073880" y="1892880"/>
              <a:ext cx="443160" cy="4046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12" name="CustomShape 8"/>
            <p:cNvSpPr/>
            <p:nvPr/>
          </p:nvSpPr>
          <p:spPr>
            <a:xfrm flipV="1">
              <a:off x="1518480" y="1890000"/>
              <a:ext cx="816480" cy="201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3" name="CustomShape 9"/>
            <p:cNvSpPr/>
            <p:nvPr/>
          </p:nvSpPr>
          <p:spPr>
            <a:xfrm flipH="1" flipV="1">
              <a:off x="1293120" y="2297160"/>
              <a:ext cx="371520" cy="412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14" name="Group 10"/>
          <p:cNvGrpSpPr/>
          <p:nvPr/>
        </p:nvGrpSpPr>
        <p:grpSpPr>
          <a:xfrm>
            <a:off x="4209120" y="1441080"/>
            <a:ext cx="572760" cy="1309680"/>
            <a:chOff x="4209120" y="1441080"/>
            <a:chExt cx="572760" cy="1309680"/>
          </a:xfrm>
        </p:grpSpPr>
        <p:sp>
          <p:nvSpPr>
            <p:cNvPr id="2815" name="CustomShape 11"/>
            <p:cNvSpPr/>
            <p:nvPr/>
          </p:nvSpPr>
          <p:spPr>
            <a:xfrm>
              <a:off x="4209120" y="2346120"/>
              <a:ext cx="420120" cy="4046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G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16" name="CustomShape 12"/>
            <p:cNvSpPr/>
            <p:nvPr/>
          </p:nvSpPr>
          <p:spPr>
            <a:xfrm>
              <a:off x="4338720" y="1441080"/>
              <a:ext cx="443160" cy="4046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C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17" name="CustomShape 13"/>
            <p:cNvSpPr/>
            <p:nvPr/>
          </p:nvSpPr>
          <p:spPr>
            <a:xfrm flipV="1">
              <a:off x="4420080" y="1845720"/>
              <a:ext cx="139680" cy="497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18" name="CustomShape 14"/>
          <p:cNvSpPr/>
          <p:nvPr/>
        </p:nvSpPr>
        <p:spPr>
          <a:xfrm>
            <a:off x="3045240" y="2302560"/>
            <a:ext cx="443160" cy="4046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H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19" name="CustomShape 15"/>
          <p:cNvSpPr/>
          <p:nvPr/>
        </p:nvSpPr>
        <p:spPr>
          <a:xfrm flipV="1" rot="10800000">
            <a:off x="8792280" y="3806640"/>
            <a:ext cx="443160" cy="4021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20" name="CustomShape 16"/>
          <p:cNvSpPr/>
          <p:nvPr/>
        </p:nvSpPr>
        <p:spPr>
          <a:xfrm flipV="1" rot="10800000">
            <a:off x="7785720" y="2694600"/>
            <a:ext cx="420120" cy="4021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J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21" name="CustomShape 17"/>
          <p:cNvSpPr/>
          <p:nvPr/>
        </p:nvSpPr>
        <p:spPr>
          <a:xfrm flipH="1" flipV="1">
            <a:off x="6460200" y="1427040"/>
            <a:ext cx="618120" cy="82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2" name="CustomShape 18"/>
          <p:cNvSpPr/>
          <p:nvPr/>
        </p:nvSpPr>
        <p:spPr>
          <a:xfrm flipV="1" rot="10800000">
            <a:off x="7472520" y="3674880"/>
            <a:ext cx="443160" cy="4021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K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23" name="CustomShape 19"/>
          <p:cNvSpPr/>
          <p:nvPr/>
        </p:nvSpPr>
        <p:spPr>
          <a:xfrm>
            <a:off x="6140880" y="2265840"/>
            <a:ext cx="873720" cy="13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4" name="CustomShape 20"/>
          <p:cNvSpPr/>
          <p:nvPr/>
        </p:nvSpPr>
        <p:spPr>
          <a:xfrm flipH="1">
            <a:off x="5917320" y="1428480"/>
            <a:ext cx="243360" cy="63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5" name="CustomShape 21"/>
          <p:cNvSpPr/>
          <p:nvPr/>
        </p:nvSpPr>
        <p:spPr>
          <a:xfrm flipV="1" rot="10800000">
            <a:off x="8844840" y="2656080"/>
            <a:ext cx="420120" cy="4021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M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26" name="CustomShape 22"/>
          <p:cNvSpPr/>
          <p:nvPr/>
        </p:nvSpPr>
        <p:spPr>
          <a:xfrm flipV="1" rot="10800000">
            <a:off x="9785160" y="3822480"/>
            <a:ext cx="443160" cy="4021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27" name="CustomShape 23"/>
          <p:cNvSpPr/>
          <p:nvPr/>
        </p:nvSpPr>
        <p:spPr>
          <a:xfrm flipH="1">
            <a:off x="8229600" y="1662120"/>
            <a:ext cx="65160" cy="54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8" name="CustomShape 24"/>
          <p:cNvSpPr/>
          <p:nvPr/>
        </p:nvSpPr>
        <p:spPr>
          <a:xfrm flipV="1">
            <a:off x="8075520" y="1255320"/>
            <a:ext cx="443160" cy="40212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I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29" name="CustomShape 25"/>
          <p:cNvSpPr/>
          <p:nvPr/>
        </p:nvSpPr>
        <p:spPr>
          <a:xfrm>
            <a:off x="7460640" y="2397960"/>
            <a:ext cx="546480" cy="1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0" name="CustomShape 26"/>
          <p:cNvSpPr/>
          <p:nvPr/>
        </p:nvSpPr>
        <p:spPr>
          <a:xfrm flipV="1">
            <a:off x="7238520" y="1447560"/>
            <a:ext cx="131400" cy="74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1" name="CustomShape 27"/>
          <p:cNvSpPr/>
          <p:nvPr/>
        </p:nvSpPr>
        <p:spPr>
          <a:xfrm flipV="1">
            <a:off x="6523200" y="1244520"/>
            <a:ext cx="635760" cy="3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2" name="CustomShape 28"/>
          <p:cNvSpPr/>
          <p:nvPr/>
        </p:nvSpPr>
        <p:spPr>
          <a:xfrm flipH="1" flipV="1">
            <a:off x="7580880" y="1245960"/>
            <a:ext cx="556920" cy="6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3" name="CustomShape 29"/>
          <p:cNvSpPr/>
          <p:nvPr/>
        </p:nvSpPr>
        <p:spPr>
          <a:xfrm>
            <a:off x="9329760" y="1676520"/>
            <a:ext cx="443160" cy="4046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Q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34" name="CustomShape 30"/>
          <p:cNvSpPr/>
          <p:nvPr/>
        </p:nvSpPr>
        <p:spPr>
          <a:xfrm flipH="1">
            <a:off x="9487080" y="2082240"/>
            <a:ext cx="62280" cy="73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5" name="CustomShape 31"/>
          <p:cNvSpPr/>
          <p:nvPr/>
        </p:nvSpPr>
        <p:spPr>
          <a:xfrm>
            <a:off x="10464840" y="2666160"/>
            <a:ext cx="420120" cy="4046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P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36" name="CustomShape 32"/>
          <p:cNvSpPr/>
          <p:nvPr/>
        </p:nvSpPr>
        <p:spPr>
          <a:xfrm>
            <a:off x="10602720" y="1676520"/>
            <a:ext cx="443160" cy="4046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37" name="CustomShape 33"/>
          <p:cNvSpPr/>
          <p:nvPr/>
        </p:nvSpPr>
        <p:spPr>
          <a:xfrm flipV="1">
            <a:off x="10675800" y="2080800"/>
            <a:ext cx="147960" cy="58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8" name="CustomShape 34"/>
          <p:cNvSpPr/>
          <p:nvPr/>
        </p:nvSpPr>
        <p:spPr>
          <a:xfrm>
            <a:off x="9774360" y="1879560"/>
            <a:ext cx="826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9" name="CustomShape 35"/>
          <p:cNvSpPr/>
          <p:nvPr/>
        </p:nvSpPr>
        <p:spPr>
          <a:xfrm>
            <a:off x="9709200" y="2022840"/>
            <a:ext cx="815760" cy="70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0" name="CustomShape 36"/>
          <p:cNvSpPr/>
          <p:nvPr/>
        </p:nvSpPr>
        <p:spPr>
          <a:xfrm flipV="1">
            <a:off x="9711000" y="2866320"/>
            <a:ext cx="752760" cy="14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1" name="CustomShape 37"/>
          <p:cNvSpPr/>
          <p:nvPr/>
        </p:nvSpPr>
        <p:spPr>
          <a:xfrm>
            <a:off x="9266400" y="2817720"/>
            <a:ext cx="443160" cy="4046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B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42" name="CustomShape 38"/>
          <p:cNvSpPr/>
          <p:nvPr/>
        </p:nvSpPr>
        <p:spPr>
          <a:xfrm>
            <a:off x="3267360" y="1224360"/>
            <a:ext cx="443160" cy="40464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6000" rIns="36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O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F9B0460-60D4-4C6D-B0C0-0E567E7B36AC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Path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(in directed graph)</a:t>
            </a:r>
            <a:endParaRPr b="0" lang="en-US" sz="28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Sequence of nodes n</a:t>
            </a:r>
            <a:r>
              <a:rPr b="0" lang="en-US" sz="2600" spc="-1" strike="noStrike" baseline="-25000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, n</a:t>
            </a:r>
            <a:r>
              <a:rPr b="0" lang="en-US" sz="2600" spc="-1" strike="noStrike" baseline="-25000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, … n</a:t>
            </a:r>
            <a:r>
              <a:rPr b="0" lang="en-US" sz="2600" spc="-1" strike="noStrike" baseline="-25000">
                <a:solidFill>
                  <a:srgbClr val="ffffff"/>
                </a:solidFill>
                <a:latin typeface="Calibri"/>
                <a:ea typeface="DejaVu Sans"/>
              </a:rPr>
              <a:t>k</a:t>
            </a:r>
            <a:endParaRPr b="0" lang="en-US" sz="26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Directed edge exists between each pair of nodes n</a:t>
            </a:r>
            <a:r>
              <a:rPr b="0" lang="en-US" sz="2600" spc="-1" strike="noStrike" baseline="-25000">
                <a:solidFill>
                  <a:srgbClr val="ffffff"/>
                </a:solidFill>
                <a:latin typeface="Calibri"/>
                <a:ea typeface="DejaVu Sans"/>
              </a:rPr>
              <a:t>i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, n</a:t>
            </a:r>
            <a:r>
              <a:rPr b="0" lang="en-US" sz="2600" spc="-1" strike="noStrike" baseline="-25000">
                <a:solidFill>
                  <a:srgbClr val="ffffff"/>
                </a:solidFill>
                <a:latin typeface="Calibri"/>
                <a:ea typeface="DejaVu Sans"/>
              </a:rPr>
              <a:t>i+1</a:t>
            </a:r>
            <a:endParaRPr b="0" lang="en-US" sz="26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Examples:</a:t>
            </a:r>
            <a:endParaRPr b="0" lang="en-US" sz="2600" spc="-1" strike="noStrike">
              <a:latin typeface="Arial"/>
            </a:endParaRPr>
          </a:p>
          <a:p>
            <a:pPr lvl="2" marL="91440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A, B, C is a path</a:t>
            </a:r>
            <a:endParaRPr b="0" lang="en-US" sz="2600" spc="-1" strike="noStrike">
              <a:latin typeface="Arial"/>
            </a:endParaRPr>
          </a:p>
          <a:p>
            <a:pPr lvl="2" marL="91440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N, G, A, B, C is a path</a:t>
            </a:r>
            <a:endParaRPr b="0" lang="en-US" sz="2600" spc="-1" strike="noStrike">
              <a:latin typeface="Arial"/>
            </a:endParaRPr>
          </a:p>
          <a:p>
            <a:pPr lvl="2" marL="91440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A, G, K is not a path</a:t>
            </a:r>
            <a:endParaRPr b="0" lang="en-US" sz="2600" spc="-1" strike="noStrike">
              <a:latin typeface="Arial"/>
            </a:endParaRPr>
          </a:p>
          <a:p>
            <a:pPr lvl="2" marL="91440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H, G, K, N is not a path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Graph Definitions (5)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6" name="CustomShape 4"/>
          <p:cNvSpPr/>
          <p:nvPr/>
        </p:nvSpPr>
        <p:spPr>
          <a:xfrm>
            <a:off x="6170760" y="3406320"/>
            <a:ext cx="2914920" cy="1370160"/>
          </a:xfrm>
          <a:custGeom>
            <a:avLst/>
            <a:gdLst/>
            <a:ahLst/>
            <a:rect l="l" t="t" r="r" b="b"/>
            <a:pathLst>
              <a:path w="1680" h="728">
                <a:moveTo>
                  <a:pt x="0" y="728"/>
                </a:moveTo>
                <a:cubicBezTo>
                  <a:pt x="172" y="468"/>
                  <a:pt x="344" y="208"/>
                  <a:pt x="624" y="104"/>
                </a:cubicBezTo>
                <a:cubicBezTo>
                  <a:pt x="904" y="0"/>
                  <a:pt x="1292" y="52"/>
                  <a:pt x="1680" y="104"/>
                </a:cubicBezTo>
              </a:path>
            </a:pathLst>
          </a:custGeom>
          <a:noFill/>
          <a:ln w="63360">
            <a:solidFill>
              <a:schemeClr val="tx1">
                <a:lumMod val="40000"/>
                <a:lumOff val="60000"/>
              </a:schemeClr>
            </a:solidFill>
            <a:round/>
            <a:tailEnd len="med" type="triangle" w="med"/>
          </a:ln>
          <a:effectLst>
            <a:outerShdw algn="ctr" blurRad="63500" dir="5400000" dist="50760" rotWithShape="0">
              <a:schemeClr val="bg1">
                <a:lumMod val="95000"/>
                <a:lumOff val="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297" name="Group 5"/>
          <p:cNvGrpSpPr/>
          <p:nvPr/>
        </p:nvGrpSpPr>
        <p:grpSpPr>
          <a:xfrm>
            <a:off x="6399360" y="3787200"/>
            <a:ext cx="5700240" cy="2383560"/>
            <a:chOff x="6399360" y="3787200"/>
            <a:chExt cx="5700240" cy="2383560"/>
          </a:xfrm>
        </p:grpSpPr>
        <p:sp>
          <p:nvSpPr>
            <p:cNvPr id="298" name="CustomShape 6"/>
            <p:cNvSpPr/>
            <p:nvPr/>
          </p:nvSpPr>
          <p:spPr>
            <a:xfrm>
              <a:off x="7801200" y="4777920"/>
              <a:ext cx="55656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G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99" name="CustomShape 7"/>
            <p:cNvSpPr/>
            <p:nvPr/>
          </p:nvSpPr>
          <p:spPr>
            <a:xfrm>
              <a:off x="8532720" y="3863520"/>
              <a:ext cx="61848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C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00" name="CustomShape 8"/>
            <p:cNvSpPr/>
            <p:nvPr/>
          </p:nvSpPr>
          <p:spPr>
            <a:xfrm>
              <a:off x="7237440" y="3787200"/>
              <a:ext cx="58680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B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01" name="CustomShape 9"/>
            <p:cNvSpPr/>
            <p:nvPr/>
          </p:nvSpPr>
          <p:spPr>
            <a:xfrm>
              <a:off x="6399360" y="4701600"/>
              <a:ext cx="55656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02" name="CustomShape 10"/>
            <p:cNvSpPr/>
            <p:nvPr/>
          </p:nvSpPr>
          <p:spPr>
            <a:xfrm flipH="1" flipV="1" rot="5400000">
              <a:off x="8189640" y="4424040"/>
              <a:ext cx="519840" cy="34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CustomShape 11"/>
            <p:cNvSpPr/>
            <p:nvPr/>
          </p:nvSpPr>
          <p:spPr>
            <a:xfrm rot="10800000">
              <a:off x="7827120" y="4066560"/>
              <a:ext cx="705600" cy="7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CustomShape 12"/>
            <p:cNvSpPr/>
            <p:nvPr/>
          </p:nvSpPr>
          <p:spPr>
            <a:xfrm flipV="1" rot="16200000">
              <a:off x="7450560" y="4423680"/>
              <a:ext cx="514440" cy="349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CustomShape 13"/>
            <p:cNvSpPr/>
            <p:nvPr/>
          </p:nvSpPr>
          <p:spPr>
            <a:xfrm>
              <a:off x="6957360" y="4979880"/>
              <a:ext cx="842400" cy="7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CustomShape 14"/>
            <p:cNvSpPr/>
            <p:nvPr/>
          </p:nvSpPr>
          <p:spPr>
            <a:xfrm rot="5400000">
              <a:off x="6840000" y="4298040"/>
              <a:ext cx="519840" cy="446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CustomShape 15"/>
            <p:cNvSpPr/>
            <p:nvPr/>
          </p:nvSpPr>
          <p:spPr>
            <a:xfrm>
              <a:off x="6932520" y="5616000"/>
              <a:ext cx="58680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H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08" name="CustomShape 16"/>
            <p:cNvSpPr/>
            <p:nvPr/>
          </p:nvSpPr>
          <p:spPr>
            <a:xfrm rot="5400000">
              <a:off x="7437600" y="5250240"/>
              <a:ext cx="443520" cy="446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CustomShape 17"/>
            <p:cNvSpPr/>
            <p:nvPr/>
          </p:nvSpPr>
          <p:spPr>
            <a:xfrm>
              <a:off x="8532720" y="5616000"/>
              <a:ext cx="58680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N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10" name="CustomShape 18"/>
            <p:cNvSpPr/>
            <p:nvPr/>
          </p:nvSpPr>
          <p:spPr>
            <a:xfrm flipH="1" rot="16200000">
              <a:off x="8225640" y="5303520"/>
              <a:ext cx="443520" cy="340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CustomShape 19"/>
            <p:cNvSpPr/>
            <p:nvPr/>
          </p:nvSpPr>
          <p:spPr>
            <a:xfrm flipV="1" rot="10800000">
              <a:off x="12099600" y="5281200"/>
              <a:ext cx="934200" cy="7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" name="CustomShape 20"/>
            <p:cNvSpPr/>
            <p:nvPr/>
          </p:nvSpPr>
          <p:spPr>
            <a:xfrm>
              <a:off x="9294840" y="4701600"/>
              <a:ext cx="586800" cy="554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K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313" name="CustomShape 21"/>
            <p:cNvSpPr/>
            <p:nvPr/>
          </p:nvSpPr>
          <p:spPr>
            <a:xfrm rot="5400000">
              <a:off x="8948520" y="5263560"/>
              <a:ext cx="519840" cy="344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CustomShape 1"/>
          <p:cNvSpPr/>
          <p:nvPr/>
        </p:nvSpPr>
        <p:spPr>
          <a:xfrm>
            <a:off x="912960" y="4820760"/>
            <a:ext cx="10361880" cy="81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  <a:ea typeface="DejaVu Sans"/>
              </a:rPr>
              <a:t>Topological Sorting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844" name="CustomShape 2"/>
          <p:cNvSpPr/>
          <p:nvPr/>
        </p:nvSpPr>
        <p:spPr>
          <a:xfrm>
            <a:off x="912960" y="5698800"/>
            <a:ext cx="10361880" cy="71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1" strike="noStrike">
                <a:solidFill>
                  <a:srgbClr val="f0a22e"/>
                </a:solidFill>
                <a:latin typeface="Calibri"/>
                <a:ea typeface="DejaVu Sans"/>
              </a:rPr>
              <a:t>Ordering a Graph by Set of Dependencies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45" name="CustomShape 3"/>
          <p:cNvSpPr/>
          <p:nvPr/>
        </p:nvSpPr>
        <p:spPr>
          <a:xfrm>
            <a:off x="3808440" y="1066680"/>
            <a:ext cx="4570560" cy="3427560"/>
          </a:xfrm>
          <a:prstGeom prst="roundRect">
            <a:avLst>
              <a:gd name="adj" fmla="val 5606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46" name="Picture 2" descr=""/>
          <p:cNvPicPr/>
          <p:nvPr/>
        </p:nvPicPr>
        <p:blipFill>
          <a:blip r:embed="rId2"/>
          <a:stretch/>
        </p:blipFill>
        <p:spPr>
          <a:xfrm>
            <a:off x="8228160" y="1550880"/>
            <a:ext cx="3427560" cy="2445480"/>
          </a:xfrm>
          <a:prstGeom prst="rect">
            <a:avLst/>
          </a:prstGeom>
          <a:ln>
            <a:noFill/>
          </a:ln>
          <a:scene3d>
            <a:camera prst="perspectiveHeroicExtremeLeftFacing"/>
            <a:lightRig dir="t" rig="threePt"/>
          </a:scene3d>
        </p:spPr>
      </p:pic>
      <p:pic>
        <p:nvPicPr>
          <p:cNvPr id="2847" name="Picture 3" descr=""/>
          <p:cNvPicPr/>
          <p:nvPr/>
        </p:nvPicPr>
        <p:blipFill>
          <a:blip r:embed="rId3"/>
          <a:stretch/>
        </p:blipFill>
        <p:spPr>
          <a:xfrm>
            <a:off x="546480" y="1622160"/>
            <a:ext cx="3260520" cy="2317320"/>
          </a:xfrm>
          <a:prstGeom prst="rect">
            <a:avLst/>
          </a:prstGeom>
          <a:ln>
            <a:noFill/>
          </a:ln>
          <a:scene3d>
            <a:camera prst="perspectiveHeroicExtremeRightFacing"/>
            <a:lightRig dir="t" rig="threePt"/>
          </a:scene3d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0090401-48A4-47CE-B3CD-AE538A205F9B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849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Topological sorting 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(ordering) of a directed graph </a:t>
            </a:r>
            <a:endParaRPr b="0" lang="en-US" sz="34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Linear ordering of its vertices, such that</a:t>
            </a:r>
            <a:endParaRPr b="0" lang="en-US" sz="32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For every directed edge from vertex </a:t>
            </a:r>
            <a:r>
              <a:rPr b="1" i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u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to vertex </a:t>
            </a:r>
            <a:r>
              <a:rPr b="1" i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v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,</a:t>
            </a:r>
            <a:br/>
            <a:r>
              <a:rPr b="1" i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u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comes before </a:t>
            </a:r>
            <a:r>
              <a:rPr b="1" i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v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in the ordering</a:t>
            </a:r>
            <a:endParaRPr b="0" lang="en-US" sz="3200" spc="-1" strike="noStrike">
              <a:latin typeface="Arial"/>
            </a:endParaRPr>
          </a:p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Example:</a:t>
            </a:r>
            <a:endParaRPr b="0" lang="en-US" sz="34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7 → 5 → 3 → 11 → 8 → 2 → 9 → 10</a:t>
            </a:r>
            <a:endParaRPr b="0" lang="en-US" sz="32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3 → 5 → 7 → 8 → 11 → 2 → 9 → 10</a:t>
            </a:r>
            <a:endParaRPr b="0" lang="en-US" sz="32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5 → 7 → 3 → 8 → 11 → 10 → 9 → 2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50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Topological Sorting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851" name="Group 4"/>
          <p:cNvGrpSpPr/>
          <p:nvPr/>
        </p:nvGrpSpPr>
        <p:grpSpPr>
          <a:xfrm>
            <a:off x="8163360" y="3824640"/>
            <a:ext cx="4820760" cy="3809880"/>
            <a:chOff x="8163360" y="3824640"/>
            <a:chExt cx="4820760" cy="3809880"/>
          </a:xfrm>
        </p:grpSpPr>
        <p:sp>
          <p:nvSpPr>
            <p:cNvPr id="2852" name="CustomShape 5"/>
            <p:cNvSpPr/>
            <p:nvPr/>
          </p:nvSpPr>
          <p:spPr>
            <a:xfrm flipV="1" rot="10800000">
              <a:off x="12081240" y="6567480"/>
              <a:ext cx="543240" cy="487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9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53" name="CustomShape 6"/>
            <p:cNvSpPr/>
            <p:nvPr/>
          </p:nvSpPr>
          <p:spPr>
            <a:xfrm flipV="1" rot="10800000">
              <a:off x="10877040" y="6687000"/>
              <a:ext cx="515160" cy="487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11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54" name="CustomShape 7"/>
            <p:cNvSpPr/>
            <p:nvPr/>
          </p:nvSpPr>
          <p:spPr>
            <a:xfrm flipV="1">
              <a:off x="9329400" y="4859640"/>
              <a:ext cx="573480" cy="118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5" name="CustomShape 8"/>
            <p:cNvSpPr/>
            <p:nvPr/>
          </p:nvSpPr>
          <p:spPr>
            <a:xfrm flipV="1" rot="10800000">
              <a:off x="10251000" y="7539120"/>
              <a:ext cx="543240" cy="487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2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56" name="CustomShape 9"/>
            <p:cNvSpPr/>
            <p:nvPr/>
          </p:nvSpPr>
          <p:spPr>
            <a:xfrm flipH="1">
              <a:off x="8537760" y="5153760"/>
              <a:ext cx="347400" cy="505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7" name="CustomShape 10"/>
            <p:cNvSpPr/>
            <p:nvPr/>
          </p:nvSpPr>
          <p:spPr>
            <a:xfrm flipV="1" rot="10800000">
              <a:off x="12397680" y="5531760"/>
              <a:ext cx="515160" cy="487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8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58" name="CustomShape 11"/>
            <p:cNvSpPr/>
            <p:nvPr/>
          </p:nvSpPr>
          <p:spPr>
            <a:xfrm flipV="1" rot="10800000">
              <a:off x="12039840" y="7634160"/>
              <a:ext cx="543240" cy="487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10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59" name="CustomShape 12"/>
            <p:cNvSpPr/>
            <p:nvPr/>
          </p:nvSpPr>
          <p:spPr>
            <a:xfrm flipH="1">
              <a:off x="10326600" y="5262480"/>
              <a:ext cx="557640" cy="491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0" name="CustomShape 13"/>
            <p:cNvSpPr/>
            <p:nvPr/>
          </p:nvSpPr>
          <p:spPr>
            <a:xfrm flipV="1" rot="10800000">
              <a:off x="12984120" y="6796080"/>
              <a:ext cx="543240" cy="487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3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61" name="CustomShape 14"/>
            <p:cNvSpPr/>
            <p:nvPr/>
          </p:nvSpPr>
          <p:spPr>
            <a:xfrm flipH="1">
              <a:off x="10175400" y="3998520"/>
              <a:ext cx="230760" cy="617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2" name="CustomShape 15"/>
            <p:cNvSpPr/>
            <p:nvPr/>
          </p:nvSpPr>
          <p:spPr>
            <a:xfrm flipH="1" flipV="1">
              <a:off x="10773000" y="3997080"/>
              <a:ext cx="304200" cy="845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3" name="CustomShape 16"/>
            <p:cNvSpPr/>
            <p:nvPr/>
          </p:nvSpPr>
          <p:spPr>
            <a:xfrm>
              <a:off x="8163360" y="4746600"/>
              <a:ext cx="648000" cy="232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4" name="CustomShape 17"/>
            <p:cNvSpPr/>
            <p:nvPr/>
          </p:nvSpPr>
          <p:spPr>
            <a:xfrm flipV="1" rot="10800000">
              <a:off x="9795240" y="6453000"/>
              <a:ext cx="543240" cy="487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5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65" name="CustomShape 18"/>
            <p:cNvSpPr/>
            <p:nvPr/>
          </p:nvSpPr>
          <p:spPr>
            <a:xfrm>
              <a:off x="9022320" y="4138200"/>
              <a:ext cx="47160" cy="597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6" name="CustomShape 19"/>
            <p:cNvSpPr/>
            <p:nvPr/>
          </p:nvSpPr>
          <p:spPr>
            <a:xfrm flipV="1" rot="10800000">
              <a:off x="10926720" y="5600160"/>
              <a:ext cx="543240" cy="4870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36000" rIns="36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7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67" name="CustomShape 20"/>
            <p:cNvSpPr/>
            <p:nvPr/>
          </p:nvSpPr>
          <p:spPr>
            <a:xfrm flipV="1">
              <a:off x="9294840" y="3824280"/>
              <a:ext cx="1036800" cy="66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8" name="CustomShape 21"/>
            <p:cNvSpPr/>
            <p:nvPr/>
          </p:nvSpPr>
          <p:spPr>
            <a:xfrm>
              <a:off x="9253800" y="5153760"/>
              <a:ext cx="687960" cy="600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CustomShape 1"/>
          <p:cNvSpPr/>
          <p:nvPr/>
        </p:nvSpPr>
        <p:spPr>
          <a:xfrm>
            <a:off x="1156068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0295CA9-478A-4E71-B06A-BBAB1F1C198B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2870" name="CustomShape 2"/>
          <p:cNvSpPr/>
          <p:nvPr/>
        </p:nvSpPr>
        <p:spPr>
          <a:xfrm>
            <a:off x="18468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We have a set of learning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topics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with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dependencies</a:t>
            </a:r>
            <a:endParaRPr b="0" lang="en-US" sz="2600" spc="-1" strike="noStrike">
              <a:latin typeface="Arial"/>
            </a:endParaRPr>
          </a:p>
          <a:p>
            <a:pPr lvl="1" marL="609480" indent="-2300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Order the topics in such order that all dependencies are met</a:t>
            </a:r>
            <a:endParaRPr b="0" lang="en-US" sz="2600" spc="-1" strike="noStrike">
              <a:latin typeface="Arial"/>
            </a:endParaRPr>
          </a:p>
          <a:p>
            <a:pPr marL="304920" indent="-303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Example:</a:t>
            </a:r>
            <a:endParaRPr b="0" lang="en-US" sz="2600" spc="-1" strike="noStrike">
              <a:latin typeface="Arial"/>
            </a:endParaRPr>
          </a:p>
          <a:p>
            <a:pPr lvl="1" marL="609480" indent="-2300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Loops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depend on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variables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,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conditionals</a:t>
            </a:r>
            <a:r>
              <a:rPr b="0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and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IDEs</a:t>
            </a:r>
            <a:endParaRPr b="0" lang="en-US" sz="2600" spc="-1" strike="noStrike">
              <a:latin typeface="Arial"/>
            </a:endParaRPr>
          </a:p>
          <a:p>
            <a:pPr lvl="1" marL="609480" indent="-2300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Variables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depend on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IDEs</a:t>
            </a:r>
            <a:endParaRPr b="0" lang="en-US" sz="2600" spc="-1" strike="noStrike">
              <a:latin typeface="Arial"/>
            </a:endParaRPr>
          </a:p>
          <a:p>
            <a:pPr lvl="1" marL="609480" indent="-2300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Bits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depend on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variables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and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loops</a:t>
            </a:r>
            <a:endParaRPr b="0" lang="en-US" sz="2600" spc="-1" strike="noStrike">
              <a:latin typeface="Arial"/>
            </a:endParaRPr>
          </a:p>
          <a:p>
            <a:pPr lvl="1" marL="609480" indent="-2300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Conditionals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depend on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variables</a:t>
            </a:r>
            <a:endParaRPr b="0" lang="en-US" sz="2600" spc="-1" strike="noStrike">
              <a:latin typeface="Arial"/>
            </a:endParaRPr>
          </a:p>
          <a:p>
            <a:pPr marL="304920" indent="-3034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Ordering:</a:t>
            </a:r>
            <a:endParaRPr b="0" lang="en-US" sz="2600" spc="-1" strike="noStrike">
              <a:latin typeface="Arial"/>
            </a:endParaRPr>
          </a:p>
          <a:p>
            <a:pPr lvl="1" marL="609480" indent="-2300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IDEs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variables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loops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1" lang="en-US" sz="2600" spc="-1" strike="noStrike">
                <a:solidFill>
                  <a:srgbClr val="f3cd60"/>
                </a:solidFill>
                <a:latin typeface="Calibri"/>
                <a:ea typeface="DejaVu Sans"/>
              </a:rPr>
              <a:t>bits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871" name="CustomShape 3"/>
          <p:cNvSpPr/>
          <p:nvPr/>
        </p:nvSpPr>
        <p:spPr>
          <a:xfrm>
            <a:off x="18288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Topological Sorting – Example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2872" name="Group 4"/>
          <p:cNvGrpSpPr/>
          <p:nvPr/>
        </p:nvGrpSpPr>
        <p:grpSpPr>
          <a:xfrm>
            <a:off x="8448840" y="3993120"/>
            <a:ext cx="4650480" cy="3325320"/>
            <a:chOff x="8448840" y="3993120"/>
            <a:chExt cx="4650480" cy="3325320"/>
          </a:xfrm>
        </p:grpSpPr>
        <p:sp>
          <p:nvSpPr>
            <p:cNvPr id="2873" name="CustomShape 5"/>
            <p:cNvSpPr/>
            <p:nvPr/>
          </p:nvSpPr>
          <p:spPr>
            <a:xfrm flipV="1" rot="10800000">
              <a:off x="10679760" y="6606720"/>
              <a:ext cx="149904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variables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74" name="CustomShape 6"/>
            <p:cNvSpPr/>
            <p:nvPr/>
          </p:nvSpPr>
          <p:spPr>
            <a:xfrm flipV="1" rot="10800000">
              <a:off x="11297520" y="4799160"/>
              <a:ext cx="836640" cy="6163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IDEs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75" name="CustomShape 7"/>
            <p:cNvSpPr/>
            <p:nvPr/>
          </p:nvSpPr>
          <p:spPr>
            <a:xfrm flipV="1" rot="10800000">
              <a:off x="11288520" y="6622200"/>
              <a:ext cx="1602360" cy="1342440"/>
            </a:xfrm>
            <a:prstGeom prst="curvedConnector2">
              <a:avLst/>
            </a:pr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6" name="CustomShape 8"/>
            <p:cNvSpPr/>
            <p:nvPr/>
          </p:nvSpPr>
          <p:spPr>
            <a:xfrm flipV="1" rot="10800000">
              <a:off x="12997440" y="5903640"/>
              <a:ext cx="2039040" cy="7149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conditionals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77" name="CustomShape 9"/>
            <p:cNvSpPr/>
            <p:nvPr/>
          </p:nvSpPr>
          <p:spPr>
            <a:xfrm flipV="1" rot="10800000">
              <a:off x="13099320" y="6648840"/>
              <a:ext cx="118188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loops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78" name="CustomShape 10"/>
            <p:cNvSpPr/>
            <p:nvPr/>
          </p:nvSpPr>
          <p:spPr>
            <a:xfrm>
              <a:off x="9198720" y="5579640"/>
              <a:ext cx="1540440" cy="25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9" name="CustomShape 11"/>
            <p:cNvSpPr/>
            <p:nvPr/>
          </p:nvSpPr>
          <p:spPr>
            <a:xfrm>
              <a:off x="10360080" y="3993120"/>
              <a:ext cx="1388880" cy="1369440"/>
            </a:xfrm>
            <a:prstGeom prst="curvedConnector2">
              <a:avLst/>
            </a:pr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0" name="CustomShape 12"/>
            <p:cNvSpPr/>
            <p:nvPr/>
          </p:nvSpPr>
          <p:spPr>
            <a:xfrm>
              <a:off x="10958040" y="4880880"/>
              <a:ext cx="372600" cy="381240"/>
            </a:xfrm>
            <a:prstGeom prst="curvedConnector2">
              <a:avLst/>
            </a:pr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1" name="CustomShape 13"/>
            <p:cNvSpPr/>
            <p:nvPr/>
          </p:nvSpPr>
          <p:spPr>
            <a:xfrm flipV="1" rot="10800000">
              <a:off x="11628720" y="7318080"/>
              <a:ext cx="110484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bits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882" name="CustomShape 14"/>
            <p:cNvSpPr/>
            <p:nvPr/>
          </p:nvSpPr>
          <p:spPr>
            <a:xfrm rot="5400000">
              <a:off x="10756440" y="5716800"/>
              <a:ext cx="343080" cy="808200"/>
            </a:xfrm>
            <a:prstGeom prst="curvedConnector2">
              <a:avLst/>
            </a:pr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3" name="CustomShape 15"/>
            <p:cNvSpPr/>
            <p:nvPr/>
          </p:nvSpPr>
          <p:spPr>
            <a:xfrm flipH="1" rot="16200000">
              <a:off x="8746560" y="5624280"/>
              <a:ext cx="370080" cy="966600"/>
            </a:xfrm>
            <a:prstGeom prst="curvedConnector2">
              <a:avLst/>
            </a:pr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4" name="CustomShape 16"/>
            <p:cNvSpPr/>
            <p:nvPr/>
          </p:nvSpPr>
          <p:spPr>
            <a:xfrm flipH="1" flipV="1" rot="5400000">
              <a:off x="8505000" y="4822560"/>
              <a:ext cx="354240" cy="467640"/>
            </a:xfrm>
            <a:prstGeom prst="curvedConnector2">
              <a:avLst/>
            </a:prstGeom>
            <a:noFill/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A5E75BC-4C0F-4027-A97E-E0CD44071923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886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Rules</a:t>
            </a:r>
            <a:endParaRPr b="0" lang="en-US" sz="34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Undirected graphs cannot be sorted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Graphs with cycles cannot be sorted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Sorting is not unique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lvl="1" marL="609480" indent="-23004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Various sorting algorithms exists and they give different results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87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Topological Sorting – Rules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888" name="Picture 4" descr=""/>
          <p:cNvPicPr/>
          <p:nvPr/>
        </p:nvPicPr>
        <p:blipFill>
          <a:blip r:embed="rId1"/>
          <a:stretch/>
        </p:blipFill>
        <p:spPr>
          <a:xfrm>
            <a:off x="7409160" y="1178280"/>
            <a:ext cx="2028960" cy="1423800"/>
          </a:xfrm>
          <a:prstGeom prst="rect">
            <a:avLst/>
          </a:prstGeom>
          <a:ln>
            <a:noFill/>
          </a:ln>
        </p:spPr>
      </p:pic>
      <p:pic>
        <p:nvPicPr>
          <p:cNvPr id="2889" name="Picture 19" descr=""/>
          <p:cNvPicPr/>
          <p:nvPr/>
        </p:nvPicPr>
        <p:blipFill>
          <a:blip r:embed="rId2"/>
          <a:stretch/>
        </p:blipFill>
        <p:spPr>
          <a:xfrm>
            <a:off x="7402680" y="4552560"/>
            <a:ext cx="3186000" cy="1008720"/>
          </a:xfrm>
          <a:prstGeom prst="rect">
            <a:avLst/>
          </a:prstGeom>
          <a:ln>
            <a:noFill/>
          </a:ln>
        </p:spPr>
      </p:pic>
      <p:pic>
        <p:nvPicPr>
          <p:cNvPr id="2890" name="Picture 20" descr=""/>
          <p:cNvPicPr/>
          <p:nvPr/>
        </p:nvPicPr>
        <p:blipFill>
          <a:blip r:embed="rId3"/>
          <a:stretch/>
        </p:blipFill>
        <p:spPr>
          <a:xfrm>
            <a:off x="7409160" y="2944440"/>
            <a:ext cx="3173040" cy="110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B4A5743-F221-42C9-BD33-589ADDD71A10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892" name="CustomShape 2"/>
          <p:cNvSpPr/>
          <p:nvPr/>
        </p:nvSpPr>
        <p:spPr>
          <a:xfrm>
            <a:off x="190440" y="1151280"/>
            <a:ext cx="11803320" cy="55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348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  <a:ea typeface="DejaVu Sans"/>
              </a:rPr>
              <a:t>Source removal top-sort algorithm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  <a:ea typeface="DejaVu Sans"/>
              </a:rPr>
              <a:t>:</a:t>
            </a:r>
            <a:endParaRPr b="0" lang="en-US" sz="3400" spc="-1" strike="noStrike">
              <a:latin typeface="Arial"/>
            </a:endParaRPr>
          </a:p>
          <a:p>
            <a:pPr lvl="1" marL="982800" indent="-44928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Calibri"/>
              <a:buAutoNum type="arabicPeriod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Create an empty list</a:t>
            </a:r>
            <a:endParaRPr b="0" lang="en-US" sz="3200" spc="-1" strike="noStrike">
              <a:latin typeface="Arial"/>
            </a:endParaRPr>
          </a:p>
          <a:p>
            <a:pPr marL="37800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Repeat until the graph is empty:</a:t>
            </a:r>
            <a:endParaRPr b="0" lang="en-US" sz="3200" spc="-1" strike="noStrike">
              <a:latin typeface="Arial"/>
            </a:endParaRPr>
          </a:p>
          <a:p>
            <a:pPr lvl="1" marL="982800" indent="-44928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Calibri"/>
              <a:buAutoNum type="arabicPeriod" startAt="2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Find a node without incoming edges</a:t>
            </a:r>
            <a:endParaRPr b="0" lang="en-US" sz="3200" spc="-1" strike="noStrike">
              <a:latin typeface="Arial"/>
            </a:endParaRPr>
          </a:p>
          <a:p>
            <a:pPr lvl="1" marL="982800" indent="-44928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Calibri"/>
              <a:buAutoNum type="arabicPeriod" startAt="2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Print this node</a:t>
            </a:r>
            <a:endParaRPr b="0" lang="en-US" sz="3200" spc="-1" strike="noStrike">
              <a:latin typeface="Arial"/>
            </a:endParaRPr>
          </a:p>
          <a:p>
            <a:pPr lvl="1" marL="982800" indent="-44928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Calibri"/>
              <a:buAutoNum type="arabicPeriod" startAt="2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Remove the edge from the graph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93" name="CustomShape 3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f3be60"/>
                </a:solidFill>
                <a:latin typeface="Calibri"/>
                <a:ea typeface="DejaVu Sans"/>
              </a:rPr>
              <a:t>Topological Sorting: </a:t>
            </a:r>
            <a:r>
              <a:rPr b="1" lang="en-US" sz="3800" spc="-1" strike="noStrike">
                <a:solidFill>
                  <a:srgbClr val="f3cd60"/>
                </a:solidFill>
                <a:latin typeface="Calibri"/>
                <a:ea typeface="DejaVu Sans"/>
              </a:rPr>
              <a:t>Source Removal Algorithm</a:t>
            </a:r>
            <a:endParaRPr b="0" lang="en-US" sz="3800" spc="-1" strike="noStrike">
              <a:latin typeface="Arial"/>
            </a:endParaRPr>
          </a:p>
        </p:txBody>
      </p:sp>
      <p:pic>
        <p:nvPicPr>
          <p:cNvPr id="2894" name="Picture 28" descr=""/>
          <p:cNvPicPr/>
          <p:nvPr/>
        </p:nvPicPr>
        <p:blipFill>
          <a:blip r:embed="rId1"/>
          <a:stretch/>
        </p:blipFill>
        <p:spPr>
          <a:xfrm>
            <a:off x="8082360" y="3429000"/>
            <a:ext cx="3460680" cy="2284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EB7FE47-1383-4811-BD2C-9EC00D6BD2A4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896" name="CustomShape 2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Source Removal Algorithm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97" name="CustomShape 3"/>
          <p:cNvSpPr/>
          <p:nvPr/>
        </p:nvSpPr>
        <p:spPr>
          <a:xfrm>
            <a:off x="757080" y="1246320"/>
            <a:ext cx="10669680" cy="546228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5000"/>
              </a:lnSpc>
            </a:pP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L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← empty list that will hold the sorted elements (output)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S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← set of all nodes with no incoming edges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while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S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is non-empty do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remove some node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n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from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append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n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to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for each node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m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with an edge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e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: {</a:t>
            </a:r>
            <a:r>
              <a:rPr b="1" lang="en-US" sz="24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n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beedc"/>
                </a:solidFill>
                <a:latin typeface="Wingdings"/>
                <a:ea typeface="DejaVu Sans"/>
              </a:rPr>
              <a:t>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m</a:t>
            </a:r>
            <a:r>
              <a:rPr b="1" lang="en-US" sz="2400" spc="-1" strike="noStrike">
                <a:solidFill>
                  <a:srgbClr val="fbeedc"/>
                </a:solidFill>
                <a:latin typeface="Calibri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remove edge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e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from the graph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if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m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has no other incoming edges then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insert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m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into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if graph is empty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return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L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(a topologically sorted order)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else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return </a:t>
            </a:r>
            <a:r>
              <a:rPr b="1" i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"Error: graph has at least one cycle"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E7AA963-43A6-49DF-BD26-AC4BD284CF4F}" type="slidenum">
              <a:rPr b="0" lang="en-US" sz="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2899" name="CustomShape 2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3be60"/>
                </a:solidFill>
                <a:latin typeface="Calibri"/>
                <a:ea typeface="DejaVu Sans"/>
              </a:rPr>
              <a:t>Step #1: Find a Node with No Incoming Edges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2900" name="Group 3"/>
          <p:cNvGrpSpPr/>
          <p:nvPr/>
        </p:nvGrpSpPr>
        <p:grpSpPr>
          <a:xfrm>
            <a:off x="4146480" y="1600200"/>
            <a:ext cx="5266080" cy="3351240"/>
            <a:chOff x="4146480" y="1600200"/>
            <a:chExt cx="5266080" cy="3351240"/>
          </a:xfrm>
        </p:grpSpPr>
        <p:sp>
          <p:nvSpPr>
            <p:cNvPr id="2901" name="CustomShape 4"/>
            <p:cNvSpPr/>
            <p:nvPr/>
          </p:nvSpPr>
          <p:spPr>
            <a:xfrm>
              <a:off x="4146480" y="167652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A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02" name="CustomShape 5"/>
            <p:cNvSpPr/>
            <p:nvPr/>
          </p:nvSpPr>
          <p:spPr>
            <a:xfrm>
              <a:off x="4146480" y="426708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C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03" name="CustomShape 6"/>
            <p:cNvSpPr/>
            <p:nvPr/>
          </p:nvSpPr>
          <p:spPr>
            <a:xfrm>
              <a:off x="6475320" y="342900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D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04" name="CustomShape 7"/>
            <p:cNvSpPr/>
            <p:nvPr/>
          </p:nvSpPr>
          <p:spPr>
            <a:xfrm>
              <a:off x="6475320" y="160020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B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05" name="CustomShape 8"/>
            <p:cNvSpPr/>
            <p:nvPr/>
          </p:nvSpPr>
          <p:spPr>
            <a:xfrm>
              <a:off x="8456760" y="426708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F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06" name="CustomShape 9"/>
            <p:cNvSpPr/>
            <p:nvPr/>
          </p:nvSpPr>
          <p:spPr>
            <a:xfrm>
              <a:off x="7161120" y="3772080"/>
              <a:ext cx="1394280" cy="594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7" name="CustomShape 10"/>
            <p:cNvSpPr/>
            <p:nvPr/>
          </p:nvSpPr>
          <p:spPr>
            <a:xfrm flipV="1">
              <a:off x="4832280" y="1940400"/>
              <a:ext cx="1641600" cy="7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8" name="CustomShape 11"/>
            <p:cNvSpPr/>
            <p:nvPr/>
          </p:nvSpPr>
          <p:spPr>
            <a:xfrm>
              <a:off x="6818400" y="2286000"/>
              <a:ext cx="360" cy="1141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9" name="CustomShape 12"/>
            <p:cNvSpPr/>
            <p:nvPr/>
          </p:nvSpPr>
          <p:spPr>
            <a:xfrm>
              <a:off x="4489560" y="2362320"/>
              <a:ext cx="360" cy="1903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0" name="CustomShape 13"/>
            <p:cNvSpPr/>
            <p:nvPr/>
          </p:nvSpPr>
          <p:spPr>
            <a:xfrm flipH="1">
              <a:off x="4811760" y="3772080"/>
              <a:ext cx="1660680" cy="684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1" name="CustomShape 14"/>
            <p:cNvSpPr/>
            <p:nvPr/>
          </p:nvSpPr>
          <p:spPr>
            <a:xfrm>
              <a:off x="4832280" y="4610160"/>
              <a:ext cx="3622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2" name="CustomShape 15"/>
            <p:cNvSpPr/>
            <p:nvPr/>
          </p:nvSpPr>
          <p:spPr>
            <a:xfrm>
              <a:off x="8728200" y="175248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E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13" name="CustomShape 16"/>
            <p:cNvSpPr/>
            <p:nvPr/>
          </p:nvSpPr>
          <p:spPr>
            <a:xfrm>
              <a:off x="7161120" y="1943280"/>
              <a:ext cx="1565280" cy="150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4" name="CustomShape 17"/>
            <p:cNvSpPr/>
            <p:nvPr/>
          </p:nvSpPr>
          <p:spPr>
            <a:xfrm flipH="1">
              <a:off x="7059240" y="2337840"/>
              <a:ext cx="1766160" cy="119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15" name="CustomShape 18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6" name="CustomShape 19"/>
          <p:cNvSpPr/>
          <p:nvPr/>
        </p:nvSpPr>
        <p:spPr>
          <a:xfrm>
            <a:off x="3338640" y="1828800"/>
            <a:ext cx="620640" cy="3794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917" name="CustomShape 20"/>
          <p:cNvSpPr/>
          <p:nvPr/>
        </p:nvSpPr>
        <p:spPr>
          <a:xfrm>
            <a:off x="493920" y="2513880"/>
            <a:ext cx="3084480" cy="1523520"/>
          </a:xfrm>
          <a:prstGeom prst="wedgeRoundRectCallout">
            <a:avLst>
              <a:gd name="adj1" fmla="val 68159"/>
              <a:gd name="adj2" fmla="val -59295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The node </a:t>
            </a:r>
            <a:r>
              <a:rPr b="0" lang="en-US" sz="2400" spc="-1" strike="noStrike">
                <a:solidFill>
                  <a:srgbClr val="f3cd60"/>
                </a:solidFill>
                <a:latin typeface="Calibri"/>
                <a:ea typeface="DejaVu Sans"/>
              </a:rPr>
              <a:t>A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 is the only node without incoming edges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18" name="CustomShape 21"/>
          <p:cNvSpPr/>
          <p:nvPr/>
        </p:nvSpPr>
        <p:spPr>
          <a:xfrm>
            <a:off x="3939120" y="5354640"/>
            <a:ext cx="5658840" cy="1085400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9" name="CustomShape 22"/>
          <p:cNvSpPr/>
          <p:nvPr/>
        </p:nvSpPr>
        <p:spPr>
          <a:xfrm>
            <a:off x="2055960" y="5562720"/>
            <a:ext cx="760680" cy="67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CustomShape 1"/>
          <p:cNvSpPr/>
          <p:nvPr/>
        </p:nvSpPr>
        <p:spPr>
          <a:xfrm>
            <a:off x="3939120" y="5354640"/>
            <a:ext cx="5658840" cy="1085400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21" name="Group 2"/>
          <p:cNvGrpSpPr/>
          <p:nvPr/>
        </p:nvGrpSpPr>
        <p:grpSpPr>
          <a:xfrm>
            <a:off x="4146480" y="1600200"/>
            <a:ext cx="5266080" cy="3351240"/>
            <a:chOff x="4146480" y="1600200"/>
            <a:chExt cx="5266080" cy="3351240"/>
          </a:xfrm>
        </p:grpSpPr>
        <p:sp>
          <p:nvSpPr>
            <p:cNvPr id="2922" name="CustomShape 3"/>
            <p:cNvSpPr/>
            <p:nvPr/>
          </p:nvSpPr>
          <p:spPr>
            <a:xfrm>
              <a:off x="4146480" y="167652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A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23" name="CustomShape 4"/>
            <p:cNvSpPr/>
            <p:nvPr/>
          </p:nvSpPr>
          <p:spPr>
            <a:xfrm>
              <a:off x="4146480" y="426708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C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24" name="CustomShape 5"/>
            <p:cNvSpPr/>
            <p:nvPr/>
          </p:nvSpPr>
          <p:spPr>
            <a:xfrm>
              <a:off x="6475320" y="342900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D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25" name="CustomShape 6"/>
            <p:cNvSpPr/>
            <p:nvPr/>
          </p:nvSpPr>
          <p:spPr>
            <a:xfrm>
              <a:off x="6475320" y="160020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B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26" name="CustomShape 7"/>
            <p:cNvSpPr/>
            <p:nvPr/>
          </p:nvSpPr>
          <p:spPr>
            <a:xfrm>
              <a:off x="8456760" y="426708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F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27" name="CustomShape 8"/>
            <p:cNvSpPr/>
            <p:nvPr/>
          </p:nvSpPr>
          <p:spPr>
            <a:xfrm>
              <a:off x="7161120" y="3772080"/>
              <a:ext cx="1394280" cy="594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8" name="CustomShape 9"/>
            <p:cNvSpPr/>
            <p:nvPr/>
          </p:nvSpPr>
          <p:spPr>
            <a:xfrm flipV="1">
              <a:off x="4832280" y="1940400"/>
              <a:ext cx="1641600" cy="7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9" name="CustomShape 10"/>
            <p:cNvSpPr/>
            <p:nvPr/>
          </p:nvSpPr>
          <p:spPr>
            <a:xfrm>
              <a:off x="6818400" y="2286000"/>
              <a:ext cx="360" cy="1141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0" name="CustomShape 11"/>
            <p:cNvSpPr/>
            <p:nvPr/>
          </p:nvSpPr>
          <p:spPr>
            <a:xfrm>
              <a:off x="4489560" y="2362320"/>
              <a:ext cx="360" cy="1903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1" name="CustomShape 12"/>
            <p:cNvSpPr/>
            <p:nvPr/>
          </p:nvSpPr>
          <p:spPr>
            <a:xfrm flipH="1">
              <a:off x="4811760" y="3772080"/>
              <a:ext cx="1660680" cy="684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2" name="CustomShape 13"/>
            <p:cNvSpPr/>
            <p:nvPr/>
          </p:nvSpPr>
          <p:spPr>
            <a:xfrm>
              <a:off x="4832280" y="4610160"/>
              <a:ext cx="3622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3" name="CustomShape 14"/>
            <p:cNvSpPr/>
            <p:nvPr/>
          </p:nvSpPr>
          <p:spPr>
            <a:xfrm>
              <a:off x="8728200" y="175248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E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34" name="CustomShape 15"/>
            <p:cNvSpPr/>
            <p:nvPr/>
          </p:nvSpPr>
          <p:spPr>
            <a:xfrm>
              <a:off x="7161120" y="1943280"/>
              <a:ext cx="1565280" cy="150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5" name="CustomShape 16"/>
            <p:cNvSpPr/>
            <p:nvPr/>
          </p:nvSpPr>
          <p:spPr>
            <a:xfrm flipH="1">
              <a:off x="7059240" y="2337840"/>
              <a:ext cx="1766160" cy="119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36" name="CustomShape 17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7747D0F-F955-40AC-A602-3FE08C570DFF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937" name="CustomShape 18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Step #2: Remove Node A with Its Edges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938" name="CustomShape 19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39" name="Group 20"/>
          <p:cNvGrpSpPr/>
          <p:nvPr/>
        </p:nvGrpSpPr>
        <p:grpSpPr>
          <a:xfrm>
            <a:off x="4191120" y="1714320"/>
            <a:ext cx="641160" cy="609480"/>
            <a:chOff x="4191120" y="1714320"/>
            <a:chExt cx="641160" cy="609480"/>
          </a:xfrm>
        </p:grpSpPr>
        <p:sp>
          <p:nvSpPr>
            <p:cNvPr id="2940" name="Line 21"/>
            <p:cNvSpPr/>
            <p:nvPr/>
          </p:nvSpPr>
          <p:spPr>
            <a:xfrm>
              <a:off x="4191120" y="171432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41" name="Line 22"/>
            <p:cNvSpPr/>
            <p:nvPr/>
          </p:nvSpPr>
          <p:spPr>
            <a:xfrm flipH="1">
              <a:off x="4191120" y="171432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942" name="Group 23"/>
          <p:cNvGrpSpPr/>
          <p:nvPr/>
        </p:nvGrpSpPr>
        <p:grpSpPr>
          <a:xfrm>
            <a:off x="5442480" y="1843920"/>
            <a:ext cx="363600" cy="354960"/>
            <a:chOff x="5442480" y="1843920"/>
            <a:chExt cx="363600" cy="354960"/>
          </a:xfrm>
        </p:grpSpPr>
        <p:sp>
          <p:nvSpPr>
            <p:cNvPr id="2943" name="Line 24"/>
            <p:cNvSpPr/>
            <p:nvPr/>
          </p:nvSpPr>
          <p:spPr>
            <a:xfrm>
              <a:off x="5472360" y="1843920"/>
              <a:ext cx="333720" cy="35496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44" name="Line 25"/>
            <p:cNvSpPr/>
            <p:nvPr/>
          </p:nvSpPr>
          <p:spPr>
            <a:xfrm flipH="1">
              <a:off x="5442480" y="1843920"/>
              <a:ext cx="363600" cy="35496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945" name="Group 26"/>
          <p:cNvGrpSpPr/>
          <p:nvPr/>
        </p:nvGrpSpPr>
        <p:grpSpPr>
          <a:xfrm>
            <a:off x="4307400" y="3052800"/>
            <a:ext cx="363600" cy="355320"/>
            <a:chOff x="4307400" y="3052800"/>
            <a:chExt cx="363600" cy="355320"/>
          </a:xfrm>
        </p:grpSpPr>
        <p:sp>
          <p:nvSpPr>
            <p:cNvPr id="2946" name="Line 27"/>
            <p:cNvSpPr/>
            <p:nvPr/>
          </p:nvSpPr>
          <p:spPr>
            <a:xfrm>
              <a:off x="4337280" y="3052800"/>
              <a:ext cx="333720" cy="35532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47" name="Line 28"/>
            <p:cNvSpPr/>
            <p:nvPr/>
          </p:nvSpPr>
          <p:spPr>
            <a:xfrm flipH="1">
              <a:off x="4307400" y="3052800"/>
              <a:ext cx="363600" cy="35532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948" name="CustomShape 29"/>
          <p:cNvSpPr/>
          <p:nvPr/>
        </p:nvSpPr>
        <p:spPr>
          <a:xfrm>
            <a:off x="2595240" y="1806480"/>
            <a:ext cx="1233360" cy="4365720"/>
          </a:xfrm>
          <a:custGeom>
            <a:avLst/>
            <a:gdLst/>
            <a:ahLst/>
            <a:rect l="l" t="t" r="r" b="b"/>
            <a:pathLst>
              <a:path w="1234658" h="4367324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lose/>
                <a:moveTo>
                  <a:pt x="1234657" y="304800"/>
                </a:moveTo>
                <a:cubicBezTo>
                  <a:pt x="597589" y="304800"/>
                  <a:pt x="67922" y="1256404"/>
                  <a:pt x="19050" y="2291404"/>
                </a:cubicBezTo>
                <a:cubicBezTo>
                  <a:pt x="1058" y="1910377"/>
                  <a:pt x="50894" y="1376580"/>
                  <a:pt x="162583" y="1040543"/>
                </a:cubicBezTo>
                <a:cubicBezTo>
                  <a:pt x="375677" y="399409"/>
                  <a:pt x="787189" y="0"/>
                  <a:pt x="1234658" y="1"/>
                </a:cubicBezTo>
                <a:cubicBezTo>
                  <a:pt x="1234658" y="101601"/>
                  <a:pt x="1234657" y="203200"/>
                  <a:pt x="1234657" y="304800"/>
                </a:cubicBezTo>
                <a:close/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ubicBezTo>
                  <a:pt x="15457" y="889433"/>
                  <a:pt x="561311" y="0"/>
                  <a:pt x="1234657" y="0"/>
                </a:cubicBezTo>
                <a:lnTo>
                  <a:pt x="1234657" y="304800"/>
                </a:lnTo>
                <a:cubicBezTo>
                  <a:pt x="597589" y="304800"/>
                  <a:pt x="48872" y="1104004"/>
                  <a:pt x="0" y="213900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9" name="CustomShape 30"/>
          <p:cNvSpPr/>
          <p:nvPr/>
        </p:nvSpPr>
        <p:spPr>
          <a:xfrm>
            <a:off x="416880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50" name="CustomShape 31"/>
          <p:cNvSpPr/>
          <p:nvPr/>
        </p:nvSpPr>
        <p:spPr>
          <a:xfrm>
            <a:off x="2055960" y="5562720"/>
            <a:ext cx="760680" cy="67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CustomShape 1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C573F23-7040-47A0-8118-EA417A5BFDB1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952" name="CustomShape 2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f3be60"/>
                </a:solidFill>
                <a:latin typeface="Calibri"/>
                <a:ea typeface="DejaVu Sans"/>
              </a:rPr>
              <a:t>Step #3: Find a Node with No Incoming Edges</a:t>
            </a:r>
            <a:endParaRPr b="0" lang="en-US" sz="3800" spc="-1" strike="noStrike">
              <a:latin typeface="Arial"/>
            </a:endParaRPr>
          </a:p>
        </p:txBody>
      </p:sp>
      <p:grpSp>
        <p:nvGrpSpPr>
          <p:cNvPr id="2953" name="Group 3"/>
          <p:cNvGrpSpPr/>
          <p:nvPr/>
        </p:nvGrpSpPr>
        <p:grpSpPr>
          <a:xfrm>
            <a:off x="4146480" y="1600200"/>
            <a:ext cx="5266080" cy="3351240"/>
            <a:chOff x="4146480" y="1600200"/>
            <a:chExt cx="5266080" cy="3351240"/>
          </a:xfrm>
        </p:grpSpPr>
        <p:sp>
          <p:nvSpPr>
            <p:cNvPr id="2954" name="CustomShape 4"/>
            <p:cNvSpPr/>
            <p:nvPr/>
          </p:nvSpPr>
          <p:spPr>
            <a:xfrm>
              <a:off x="4146480" y="426708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C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55" name="CustomShape 5"/>
            <p:cNvSpPr/>
            <p:nvPr/>
          </p:nvSpPr>
          <p:spPr>
            <a:xfrm>
              <a:off x="6475320" y="342900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D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56" name="CustomShape 6"/>
            <p:cNvSpPr/>
            <p:nvPr/>
          </p:nvSpPr>
          <p:spPr>
            <a:xfrm>
              <a:off x="6475320" y="160020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3cd60"/>
                  </a:solidFill>
                  <a:latin typeface="Consolas"/>
                  <a:ea typeface="DejaVu Sans"/>
                </a:rPr>
                <a:t>B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57" name="CustomShape 7"/>
            <p:cNvSpPr/>
            <p:nvPr/>
          </p:nvSpPr>
          <p:spPr>
            <a:xfrm>
              <a:off x="8456760" y="426708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F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58" name="CustomShape 8"/>
            <p:cNvSpPr/>
            <p:nvPr/>
          </p:nvSpPr>
          <p:spPr>
            <a:xfrm>
              <a:off x="7161120" y="3772080"/>
              <a:ext cx="1394280" cy="594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9" name="CustomShape 9"/>
            <p:cNvSpPr/>
            <p:nvPr/>
          </p:nvSpPr>
          <p:spPr>
            <a:xfrm>
              <a:off x="6818400" y="2286000"/>
              <a:ext cx="360" cy="1141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0" name="CustomShape 10"/>
            <p:cNvSpPr/>
            <p:nvPr/>
          </p:nvSpPr>
          <p:spPr>
            <a:xfrm flipH="1">
              <a:off x="4811760" y="3772080"/>
              <a:ext cx="1660680" cy="684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1" name="CustomShape 11"/>
            <p:cNvSpPr/>
            <p:nvPr/>
          </p:nvSpPr>
          <p:spPr>
            <a:xfrm>
              <a:off x="4832280" y="4610160"/>
              <a:ext cx="3622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2" name="CustomShape 12"/>
            <p:cNvSpPr/>
            <p:nvPr/>
          </p:nvSpPr>
          <p:spPr>
            <a:xfrm>
              <a:off x="8728200" y="175248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E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63" name="CustomShape 13"/>
            <p:cNvSpPr/>
            <p:nvPr/>
          </p:nvSpPr>
          <p:spPr>
            <a:xfrm>
              <a:off x="7161120" y="1943280"/>
              <a:ext cx="1565280" cy="150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4" name="CustomShape 14"/>
            <p:cNvSpPr/>
            <p:nvPr/>
          </p:nvSpPr>
          <p:spPr>
            <a:xfrm flipH="1">
              <a:off x="7059240" y="2337840"/>
              <a:ext cx="1766160" cy="119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65" name="CustomShape 15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6" name="CustomShape 16"/>
          <p:cNvSpPr/>
          <p:nvPr/>
        </p:nvSpPr>
        <p:spPr>
          <a:xfrm>
            <a:off x="5665320" y="1742040"/>
            <a:ext cx="620640" cy="3794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9d9d9d"/>
              </a:gs>
              <a:gs pos="100000">
                <a:srgbClr val="909090"/>
              </a:gs>
            </a:gsLst>
            <a:lin ang="5400000"/>
          </a:gradFill>
          <a:ln>
            <a:round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2967" name="CustomShape 17"/>
          <p:cNvSpPr/>
          <p:nvPr/>
        </p:nvSpPr>
        <p:spPr>
          <a:xfrm>
            <a:off x="2436840" y="2266560"/>
            <a:ext cx="3084480" cy="1523520"/>
          </a:xfrm>
          <a:prstGeom prst="wedgeRoundRectCallout">
            <a:avLst>
              <a:gd name="adj1" fmla="val 77746"/>
              <a:gd name="adj2" fmla="val -55768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The node 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B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is the only node without incoming edges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68" name="CustomShape 18"/>
          <p:cNvSpPr/>
          <p:nvPr/>
        </p:nvSpPr>
        <p:spPr>
          <a:xfrm>
            <a:off x="3939120" y="5354640"/>
            <a:ext cx="5658840" cy="1085400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9" name="CustomShape 19"/>
          <p:cNvSpPr/>
          <p:nvPr/>
        </p:nvSpPr>
        <p:spPr>
          <a:xfrm>
            <a:off x="2055960" y="5562720"/>
            <a:ext cx="760680" cy="67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970" name="CustomShape 20"/>
          <p:cNvSpPr/>
          <p:nvPr/>
        </p:nvSpPr>
        <p:spPr>
          <a:xfrm>
            <a:off x="416880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CustomShape 1"/>
          <p:cNvSpPr/>
          <p:nvPr/>
        </p:nvSpPr>
        <p:spPr>
          <a:xfrm>
            <a:off x="3939120" y="5354640"/>
            <a:ext cx="5658840" cy="1085400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72" name="Group 2"/>
          <p:cNvGrpSpPr/>
          <p:nvPr/>
        </p:nvGrpSpPr>
        <p:grpSpPr>
          <a:xfrm>
            <a:off x="4146480" y="1600200"/>
            <a:ext cx="5266080" cy="3351240"/>
            <a:chOff x="4146480" y="1600200"/>
            <a:chExt cx="5266080" cy="3351240"/>
          </a:xfrm>
        </p:grpSpPr>
        <p:sp>
          <p:nvSpPr>
            <p:cNvPr id="2973" name="CustomShape 3"/>
            <p:cNvSpPr/>
            <p:nvPr/>
          </p:nvSpPr>
          <p:spPr>
            <a:xfrm>
              <a:off x="4146480" y="426708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C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74" name="CustomShape 4"/>
            <p:cNvSpPr/>
            <p:nvPr/>
          </p:nvSpPr>
          <p:spPr>
            <a:xfrm>
              <a:off x="6475320" y="342900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D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75" name="CustomShape 5"/>
            <p:cNvSpPr/>
            <p:nvPr/>
          </p:nvSpPr>
          <p:spPr>
            <a:xfrm>
              <a:off x="6475320" y="160020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B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76" name="CustomShape 6"/>
            <p:cNvSpPr/>
            <p:nvPr/>
          </p:nvSpPr>
          <p:spPr>
            <a:xfrm>
              <a:off x="8456760" y="426708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F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77" name="CustomShape 7"/>
            <p:cNvSpPr/>
            <p:nvPr/>
          </p:nvSpPr>
          <p:spPr>
            <a:xfrm>
              <a:off x="7161120" y="3772080"/>
              <a:ext cx="1394280" cy="594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8" name="CustomShape 8"/>
            <p:cNvSpPr/>
            <p:nvPr/>
          </p:nvSpPr>
          <p:spPr>
            <a:xfrm>
              <a:off x="6818400" y="2286000"/>
              <a:ext cx="360" cy="1141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9" name="CustomShape 9"/>
            <p:cNvSpPr/>
            <p:nvPr/>
          </p:nvSpPr>
          <p:spPr>
            <a:xfrm flipH="1">
              <a:off x="4811760" y="3772080"/>
              <a:ext cx="1660680" cy="684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0" name="CustomShape 10"/>
            <p:cNvSpPr/>
            <p:nvPr/>
          </p:nvSpPr>
          <p:spPr>
            <a:xfrm>
              <a:off x="4832280" y="4610160"/>
              <a:ext cx="3622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1" name="CustomShape 11"/>
            <p:cNvSpPr/>
            <p:nvPr/>
          </p:nvSpPr>
          <p:spPr>
            <a:xfrm>
              <a:off x="8728200" y="1752480"/>
              <a:ext cx="684360" cy="6843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E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982" name="CustomShape 12"/>
            <p:cNvSpPr/>
            <p:nvPr/>
          </p:nvSpPr>
          <p:spPr>
            <a:xfrm>
              <a:off x="7161120" y="1943280"/>
              <a:ext cx="1565280" cy="150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3" name="CustomShape 13"/>
            <p:cNvSpPr/>
            <p:nvPr/>
          </p:nvSpPr>
          <p:spPr>
            <a:xfrm flipH="1">
              <a:off x="7059240" y="2337840"/>
              <a:ext cx="1766160" cy="119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chemeClr val="accent5">
                <a:lumMod val="60000"/>
                <a:lumOff val="40000"/>
                <a:alpha val="50000"/>
              </a:schemeClr>
            </a:solidFill>
            <a:ln w="38160">
              <a:solidFill>
                <a:schemeClr val="accent5">
                  <a:lumMod val="20000"/>
                  <a:lumOff val="80000"/>
                </a:schemeClr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84" name="CustomShape 14"/>
          <p:cNvSpPr/>
          <p:nvPr/>
        </p:nvSpPr>
        <p:spPr>
          <a:xfrm>
            <a:off x="11566440" y="6525000"/>
            <a:ext cx="42732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AD2B9D8-3526-4DF3-BEEB-AECF62FF3BC2}" type="slidenum">
              <a:rPr b="0" lang="en-US" sz="10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985" name="CustomShape 15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  <a:ea typeface="DejaVu Sans"/>
              </a:rPr>
              <a:t>Step #4: Remove Node B with Its Edges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986" name="CustomShape 16"/>
          <p:cNvSpPr/>
          <p:nvPr/>
        </p:nvSpPr>
        <p:spPr>
          <a:xfrm>
            <a:off x="188640" y="40320"/>
            <a:ext cx="95760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87" name="Group 17"/>
          <p:cNvGrpSpPr/>
          <p:nvPr/>
        </p:nvGrpSpPr>
        <p:grpSpPr>
          <a:xfrm>
            <a:off x="6489360" y="1634400"/>
            <a:ext cx="641160" cy="609480"/>
            <a:chOff x="6489360" y="1634400"/>
            <a:chExt cx="641160" cy="609480"/>
          </a:xfrm>
        </p:grpSpPr>
        <p:sp>
          <p:nvSpPr>
            <p:cNvPr id="2988" name="Line 18"/>
            <p:cNvSpPr/>
            <p:nvPr/>
          </p:nvSpPr>
          <p:spPr>
            <a:xfrm>
              <a:off x="6489360" y="163440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89" name="Line 19"/>
            <p:cNvSpPr/>
            <p:nvPr/>
          </p:nvSpPr>
          <p:spPr>
            <a:xfrm flipH="1">
              <a:off x="6489360" y="1634400"/>
              <a:ext cx="641160" cy="60948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990" name="Group 20"/>
          <p:cNvGrpSpPr/>
          <p:nvPr/>
        </p:nvGrpSpPr>
        <p:grpSpPr>
          <a:xfrm>
            <a:off x="7729920" y="1861560"/>
            <a:ext cx="363600" cy="354960"/>
            <a:chOff x="7729920" y="1861560"/>
            <a:chExt cx="363600" cy="354960"/>
          </a:xfrm>
        </p:grpSpPr>
        <p:sp>
          <p:nvSpPr>
            <p:cNvPr id="2991" name="Line 21"/>
            <p:cNvSpPr/>
            <p:nvPr/>
          </p:nvSpPr>
          <p:spPr>
            <a:xfrm>
              <a:off x="7759800" y="1861560"/>
              <a:ext cx="333720" cy="35496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92" name="Line 22"/>
            <p:cNvSpPr/>
            <p:nvPr/>
          </p:nvSpPr>
          <p:spPr>
            <a:xfrm flipH="1">
              <a:off x="7729920" y="1861560"/>
              <a:ext cx="363600" cy="35496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993" name="Group 23"/>
          <p:cNvGrpSpPr/>
          <p:nvPr/>
        </p:nvGrpSpPr>
        <p:grpSpPr>
          <a:xfrm>
            <a:off x="6636240" y="2656800"/>
            <a:ext cx="363600" cy="354960"/>
            <a:chOff x="6636240" y="2656800"/>
            <a:chExt cx="363600" cy="354960"/>
          </a:xfrm>
        </p:grpSpPr>
        <p:sp>
          <p:nvSpPr>
            <p:cNvPr id="2994" name="Line 24"/>
            <p:cNvSpPr/>
            <p:nvPr/>
          </p:nvSpPr>
          <p:spPr>
            <a:xfrm>
              <a:off x="6666480" y="2656800"/>
              <a:ext cx="333360" cy="35496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95" name="Line 25"/>
            <p:cNvSpPr/>
            <p:nvPr/>
          </p:nvSpPr>
          <p:spPr>
            <a:xfrm flipH="1">
              <a:off x="6636240" y="2656800"/>
              <a:ext cx="363600" cy="354960"/>
            </a:xfrm>
            <a:prstGeom prst="line">
              <a:avLst/>
            </a:prstGeom>
            <a:ln w="76320">
              <a:solidFill>
                <a:srgbClr val="ff2f1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996" name="CustomShape 26"/>
          <p:cNvSpPr/>
          <p:nvPr/>
        </p:nvSpPr>
        <p:spPr>
          <a:xfrm>
            <a:off x="416880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97" name="CustomShape 27"/>
          <p:cNvSpPr/>
          <p:nvPr/>
        </p:nvSpPr>
        <p:spPr>
          <a:xfrm>
            <a:off x="2055960" y="5562720"/>
            <a:ext cx="760680" cy="67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998" name="CustomShape 28"/>
          <p:cNvSpPr/>
          <p:nvPr/>
        </p:nvSpPr>
        <p:spPr>
          <a:xfrm>
            <a:off x="5058360" y="5562720"/>
            <a:ext cx="684360" cy="68436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6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3cd60"/>
                </a:solidFill>
                <a:latin typeface="Consolas"/>
                <a:ea typeface="DejaVu Sans"/>
              </a:rPr>
              <a:t>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99" name="CustomShape 29"/>
          <p:cNvSpPr/>
          <p:nvPr/>
        </p:nvSpPr>
        <p:spPr>
          <a:xfrm>
            <a:off x="2595240" y="1752120"/>
            <a:ext cx="3758040" cy="4420440"/>
          </a:xfrm>
          <a:custGeom>
            <a:avLst/>
            <a:gdLst/>
            <a:ahLst/>
            <a:rect l="l" t="t" r="r" b="b"/>
            <a:pathLst>
              <a:path w="3759493" h="4421915">
                <a:moveTo>
                  <a:pt x="15457" y="2041195"/>
                </a:moveTo>
                <a:cubicBezTo>
                  <a:pt x="15457" y="2947083"/>
                  <a:pt x="391558" y="3738244"/>
                  <a:pt x="929857" y="3964716"/>
                </a:cubicBezTo>
                <a:lnTo>
                  <a:pt x="929857" y="3812315"/>
                </a:lnTo>
                <a:lnTo>
                  <a:pt x="1234657" y="4180198"/>
                </a:lnTo>
                <a:lnTo>
                  <a:pt x="929857" y="4421915"/>
                </a:lnTo>
                <a:lnTo>
                  <a:pt x="929857" y="4269515"/>
                </a:lnTo>
                <a:cubicBezTo>
                  <a:pt x="391558" y="4043043"/>
                  <a:pt x="15457" y="3251882"/>
                  <a:pt x="15457" y="2345994"/>
                </a:cubicBezTo>
                <a:lnTo>
                  <a:pt x="15457" y="2041195"/>
                </a:lnTo>
                <a:close/>
                <a:moveTo>
                  <a:pt x="3732197" y="318448"/>
                </a:moveTo>
                <a:cubicBezTo>
                  <a:pt x="3095129" y="318448"/>
                  <a:pt x="67922" y="1310995"/>
                  <a:pt x="19050" y="2345995"/>
                </a:cubicBezTo>
                <a:cubicBezTo>
                  <a:pt x="1058" y="1964968"/>
                  <a:pt x="78189" y="1717775"/>
                  <a:pt x="531072" y="1313499"/>
                </a:cubicBezTo>
                <a:cubicBezTo>
                  <a:pt x="1194542" y="767900"/>
                  <a:pt x="3284729" y="13648"/>
                  <a:pt x="3732198" y="13649"/>
                </a:cubicBezTo>
                <a:cubicBezTo>
                  <a:pt x="3732198" y="115249"/>
                  <a:pt x="3732197" y="216848"/>
                  <a:pt x="3732197" y="318448"/>
                </a:cubicBezTo>
                <a:close/>
                <a:moveTo>
                  <a:pt x="15457" y="2041195"/>
                </a:moveTo>
                <a:cubicBezTo>
                  <a:pt x="15457" y="2947083"/>
                  <a:pt x="391558" y="3738244"/>
                  <a:pt x="929857" y="3964716"/>
                </a:cubicBezTo>
                <a:lnTo>
                  <a:pt x="929857" y="3812315"/>
                </a:lnTo>
                <a:lnTo>
                  <a:pt x="1234657" y="4180198"/>
                </a:lnTo>
                <a:lnTo>
                  <a:pt x="929857" y="4421915"/>
                </a:lnTo>
                <a:lnTo>
                  <a:pt x="929857" y="4269515"/>
                </a:lnTo>
                <a:cubicBezTo>
                  <a:pt x="391558" y="4043043"/>
                  <a:pt x="15457" y="3251882"/>
                  <a:pt x="15457" y="2345994"/>
                </a:cubicBezTo>
                <a:lnTo>
                  <a:pt x="15457" y="2041195"/>
                </a:lnTo>
                <a:cubicBezTo>
                  <a:pt x="15457" y="944024"/>
                  <a:pt x="3058851" y="0"/>
                  <a:pt x="3732197" y="0"/>
                </a:cubicBezTo>
                <a:lnTo>
                  <a:pt x="3759493" y="291152"/>
                </a:lnTo>
                <a:cubicBezTo>
                  <a:pt x="3122425" y="291152"/>
                  <a:pt x="48872" y="1158595"/>
                  <a:pt x="0" y="2193595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</TotalTime>
  <Application>LibreOffice/6.2.6.2$Linux_X86_64 LibreOffice_project/20$Build-2</Application>
  <Words>5689</Words>
  <Paragraphs>1662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2014-01-02T17:00:34Z</dcterms:created>
  <dc:creator/>
  <dc:description>Software University Foundation - http://softuni.org</dc:description>
  <cp:keywords>algorithms graphs dynamic programming combinatorics recursion sorting searching greedy SoftUni Software University programming software development software engineering course</cp:keywords>
  <dc:language>en-US</dc:language>
  <cp:lastModifiedBy/>
  <dcterms:modified xsi:type="dcterms:W3CDTF">2019-08-24T17:34:29Z</dcterms:modified>
  <cp:revision>7</cp:revision>
  <dc:subject>Software Development Course</dc:subject>
  <dc:title>Graphs and Graph Algorithms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13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113</vt:i4>
  </property>
  <property fmtid="{D5CDD505-2E9C-101B-9397-08002B2CF9AE}" pid="12" name="_TemplateID">
    <vt:lpwstr>TC027879909991</vt:lpwstr>
  </property>
  <property fmtid="{D5CDD505-2E9C-101B-9397-08002B2CF9AE}" pid="13" name="category">
    <vt:lpwstr>Algorithms, Programming, SoftUni, Software University, Programming, Software Development, Software Engineering, Course</vt:lpwstr>
  </property>
</Properties>
</file>